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2" r:id="rId2"/>
  </p:sldMasterIdLst>
  <p:notesMasterIdLst>
    <p:notesMasterId r:id="rId42"/>
  </p:notesMasterIdLst>
  <p:handoutMasterIdLst>
    <p:handoutMasterId r:id="rId43"/>
  </p:handoutMasterIdLst>
  <p:sldIdLst>
    <p:sldId id="469" r:id="rId3"/>
    <p:sldId id="470" r:id="rId4"/>
    <p:sldId id="481" r:id="rId5"/>
    <p:sldId id="456" r:id="rId6"/>
    <p:sldId id="457" r:id="rId7"/>
    <p:sldId id="464" r:id="rId8"/>
    <p:sldId id="455" r:id="rId9"/>
    <p:sldId id="466" r:id="rId10"/>
    <p:sldId id="453" r:id="rId11"/>
    <p:sldId id="467" r:id="rId12"/>
    <p:sldId id="454" r:id="rId13"/>
    <p:sldId id="458" r:id="rId14"/>
    <p:sldId id="477" r:id="rId15"/>
    <p:sldId id="452" r:id="rId16"/>
    <p:sldId id="471" r:id="rId17"/>
    <p:sldId id="473" r:id="rId18"/>
    <p:sldId id="474" r:id="rId19"/>
    <p:sldId id="476" r:id="rId20"/>
    <p:sldId id="475" r:id="rId21"/>
    <p:sldId id="487" r:id="rId22"/>
    <p:sldId id="451" r:id="rId23"/>
    <p:sldId id="472" r:id="rId24"/>
    <p:sldId id="462" r:id="rId25"/>
    <p:sldId id="463" r:id="rId26"/>
    <p:sldId id="460" r:id="rId27"/>
    <p:sldId id="461" r:id="rId28"/>
    <p:sldId id="465" r:id="rId29"/>
    <p:sldId id="482" r:id="rId30"/>
    <p:sldId id="483" r:id="rId31"/>
    <p:sldId id="484" r:id="rId32"/>
    <p:sldId id="485" r:id="rId33"/>
    <p:sldId id="486" r:id="rId34"/>
    <p:sldId id="478" r:id="rId35"/>
    <p:sldId id="450" r:id="rId36"/>
    <p:sldId id="480" r:id="rId37"/>
    <p:sldId id="413" r:id="rId38"/>
    <p:sldId id="479" r:id="rId39"/>
    <p:sldId id="265" r:id="rId40"/>
    <p:sldId id="435" r:id="rId4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90506"/>
    <a:srgbClr val="FFF1D0"/>
    <a:srgbClr val="130D0C"/>
    <a:srgbClr val="FF2F92"/>
    <a:srgbClr val="FF3399"/>
    <a:srgbClr val="00195A"/>
    <a:srgbClr val="FF0000"/>
    <a:srgbClr val="0F46A7"/>
    <a:srgbClr val="970A8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06" autoAdjust="0"/>
    <p:restoredTop sz="88012" autoAdjust="0"/>
  </p:normalViewPr>
  <p:slideViewPr>
    <p:cSldViewPr snapToGrid="0" showGuides="1">
      <p:cViewPr varScale="1">
        <p:scale>
          <a:sx n="121" d="100"/>
          <a:sy n="121" d="100"/>
        </p:scale>
        <p:origin x="200" y="22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 Earth was without form”</a:t>
            </a:r>
          </a:p>
        </p:txBody>
      </p:sp>
      <p:sp>
        <p:nvSpPr>
          <p:cNvPr id="4" name="Slide Number Placeholder 3"/>
          <p:cNvSpPr>
            <a:spLocks noGrp="1"/>
          </p:cNvSpPr>
          <p:nvPr>
            <p:ph type="sldNum" sz="quarter" idx="5"/>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81125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3193557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License (ISC - </a:t>
            </a:r>
            <a:r>
              <a:rPr lang="en-US" sz="1400" b="0" i="0" kern="1200" dirty="0">
                <a:solidFill>
                  <a:schemeClr val="tx1"/>
                </a:solidFill>
                <a:effectLst/>
                <a:latin typeface="+mn-lt"/>
                <a:ea typeface="+mn-ea"/>
                <a:cs typeface="+mn-cs"/>
              </a:rPr>
              <a:t>Internet Software Consortium</a:t>
            </a:r>
            <a:r>
              <a:rPr lang="en-US" dirty="0"/>
              <a:t>)</a:t>
            </a:r>
          </a:p>
          <a:p>
            <a:r>
              <a:rPr lang="en-US" dirty="0"/>
              <a:t>Usage</a:t>
            </a:r>
          </a:p>
          <a:p>
            <a:r>
              <a:rPr lang="en-US" dirty="0"/>
              <a:t>Maturity</a:t>
            </a:r>
          </a:p>
          <a:p>
            <a:r>
              <a:rPr lang="en-US" dirty="0"/>
              <a:t>Issues</a:t>
            </a:r>
          </a:p>
          <a:p>
            <a:r>
              <a:rPr lang="en-US" dirty="0"/>
              <a:t>Dependents</a:t>
            </a:r>
          </a:p>
          <a:p>
            <a:r>
              <a:rPr lang="en-US" dirty="0"/>
              <a:t>Documentation</a:t>
            </a:r>
          </a:p>
        </p:txBody>
      </p:sp>
      <p:sp>
        <p:nvSpPr>
          <p:cNvPr id="4" name="Slide Number Placeholder 3"/>
          <p:cNvSpPr>
            <a:spLocks noGrp="1"/>
          </p:cNvSpPr>
          <p:nvPr>
            <p:ph type="sldNum" sz="quarter" idx="5"/>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2059798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qunitjs</a:t>
            </a:r>
            <a:r>
              <a:rPr lang="en-US" dirty="0"/>
              <a:t>/node-</a:t>
            </a:r>
            <a:r>
              <a:rPr lang="en-US" dirty="0" err="1"/>
              <a:t>qunit</a:t>
            </a:r>
            <a:r>
              <a:rPr lang="en-US" dirty="0"/>
              <a:t>/issues/108</a:t>
            </a:r>
          </a:p>
        </p:txBody>
      </p:sp>
      <p:sp>
        <p:nvSpPr>
          <p:cNvPr id="4" name="Slide Number Placeholder 3"/>
          <p:cNvSpPr>
            <a:spLocks noGrp="1"/>
          </p:cNvSpPr>
          <p:nvPr>
            <p:ph type="sldNum" sz="quarter" idx="5"/>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914152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qunitjs</a:t>
            </a:r>
            <a:r>
              <a:rPr lang="en-US" dirty="0"/>
              <a:t>/node-</a:t>
            </a:r>
            <a:r>
              <a:rPr lang="en-US" dirty="0" err="1"/>
              <a:t>qunit</a:t>
            </a:r>
            <a:r>
              <a:rPr lang="en-US" dirty="0"/>
              <a:t>/issues/108</a:t>
            </a:r>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419515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qunitjs</a:t>
            </a:r>
            <a:r>
              <a:rPr lang="en-US" dirty="0"/>
              <a:t>/node-</a:t>
            </a:r>
            <a:r>
              <a:rPr lang="en-US" dirty="0" err="1"/>
              <a:t>qunit</a:t>
            </a:r>
            <a:r>
              <a:rPr lang="en-US" dirty="0"/>
              <a:t>/issues/108</a:t>
            </a:r>
          </a:p>
        </p:txBody>
      </p:sp>
      <p:sp>
        <p:nvSpPr>
          <p:cNvPr id="4" name="Slide Number Placeholder 3"/>
          <p:cNvSpPr>
            <a:spLocks noGrp="1"/>
          </p:cNvSpPr>
          <p:nvPr>
            <p:ph type="sldNum" sz="quarter" idx="5"/>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3098310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33</a:t>
            </a:fld>
            <a:endParaRPr lang="de-DE" dirty="0"/>
          </a:p>
        </p:txBody>
      </p:sp>
    </p:spTree>
    <p:extLst>
      <p:ext uri="{BB962C8B-B14F-4D97-AF65-F5344CB8AC3E}">
        <p14:creationId xmlns:p14="http://schemas.microsoft.com/office/powerpoint/2010/main" val="2937178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blue is actually OSS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346404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Xerox 9400</a:t>
            </a:r>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238649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1983</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Who thinks tat Free Software means that it costs nothing?</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12424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Richard Stallman</a:t>
            </a:r>
          </a:p>
        </p:txBody>
      </p:sp>
      <p:sp>
        <p:nvSpPr>
          <p:cNvPr id="4" name="Slide Number Placeholder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346120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 Ballmer calls OSS “cancer”</a:t>
            </a:r>
          </a:p>
        </p:txBody>
      </p:sp>
      <p:sp>
        <p:nvSpPr>
          <p:cNvPr id="4" name="Slide Number Placeholder 3"/>
          <p:cNvSpPr>
            <a:spLocks noGrp="1"/>
          </p:cNvSpPr>
          <p:nvPr>
            <p:ph type="sldNum" sz="quarter" idx="5"/>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55812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Microsoft joins the Linux Foundation, 15 years after Ballmer called it 'cancer’</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Satya Nadella</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608673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www.pcworld.com</a:t>
            </a:r>
            <a:r>
              <a:rPr lang="en-US" dirty="0"/>
              <a:t>/article/209891/10_reasons_open_source_is_good_for_business.html </a:t>
            </a:r>
          </a:p>
        </p:txBody>
      </p:sp>
      <p:sp>
        <p:nvSpPr>
          <p:cNvPr id="4" name="Slide Number Placeholder 3"/>
          <p:cNvSpPr>
            <a:spLocks noGrp="1"/>
          </p:cNvSpPr>
          <p:nvPr>
            <p:ph type="sldNum" sz="quarter" idx="5"/>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2945289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158432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2007 – 2013 (last release)</a:t>
            </a:r>
          </a:p>
          <a:p>
            <a:r>
              <a:rPr lang="en-US" dirty="0"/>
              <a:t>&gt; 100K lines of JS code</a:t>
            </a:r>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2416503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22.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1.jp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506"/>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D4C6864-744E-7743-9B06-B50C2E20208B}"/>
              </a:ext>
            </a:extLst>
          </p:cNvPr>
          <p:cNvPicPr>
            <a:picLocks noChangeAspect="1"/>
          </p:cNvPicPr>
          <p:nvPr/>
        </p:nvPicPr>
        <p:blipFill>
          <a:blip r:embed="rId2"/>
          <a:stretch>
            <a:fillRect/>
          </a:stretch>
        </p:blipFill>
        <p:spPr>
          <a:xfrm>
            <a:off x="3452769" y="0"/>
            <a:ext cx="10287000" cy="6858000"/>
          </a:xfrm>
          <a:prstGeom prst="rect">
            <a:avLst/>
          </a:prstGeom>
        </p:spPr>
      </p:pic>
      <p:sp>
        <p:nvSpPr>
          <p:cNvPr id="8" name="TextBox 7">
            <a:extLst>
              <a:ext uri="{FF2B5EF4-FFF2-40B4-BE49-F238E27FC236}">
                <a16:creationId xmlns:a16="http://schemas.microsoft.com/office/drawing/2014/main" id="{0D6D40EF-E6D0-5F4B-9CBA-5511EB46D201}"/>
              </a:ext>
            </a:extLst>
          </p:cNvPr>
          <p:cNvSpPr txBox="1"/>
          <p:nvPr/>
        </p:nvSpPr>
        <p:spPr>
          <a:xfrm>
            <a:off x="364280" y="508708"/>
            <a:ext cx="876843" cy="121276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800" kern="0" dirty="0">
                <a:solidFill>
                  <a:schemeClr val="bg1">
                    <a:alpha val="50000"/>
                  </a:schemeClr>
                </a:solidFill>
                <a:latin typeface="Zapfino" panose="03030300040707070C03" pitchFamily="66" charset="77"/>
                <a:ea typeface="Brush Script MT" panose="03060802040406070304" pitchFamily="66" charset="-122"/>
                <a:cs typeface="Brush Script MT" panose="03060802040406070304" pitchFamily="66" charset="-122"/>
              </a:rPr>
              <a:t>My</a:t>
            </a:r>
          </a:p>
        </p:txBody>
      </p:sp>
      <p:sp>
        <p:nvSpPr>
          <p:cNvPr id="9" name="TextBox 8">
            <a:extLst>
              <a:ext uri="{FF2B5EF4-FFF2-40B4-BE49-F238E27FC236}">
                <a16:creationId xmlns:a16="http://schemas.microsoft.com/office/drawing/2014/main" id="{5DBC6836-6111-1A4D-8EB4-F3567CFBA2A5}"/>
              </a:ext>
            </a:extLst>
          </p:cNvPr>
          <p:cNvSpPr txBox="1"/>
          <p:nvPr/>
        </p:nvSpPr>
        <p:spPr>
          <a:xfrm>
            <a:off x="998645" y="1413699"/>
            <a:ext cx="5499904" cy="61555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4000" b="1" kern="0" dirty="0">
                <a:solidFill>
                  <a:schemeClr val="bg1"/>
                </a:solidFill>
                <a:ea typeface="Arial Unicode MS" pitchFamily="34" charset="-128"/>
                <a:cs typeface="Arial Unicode MS" pitchFamily="34" charset="-128"/>
              </a:rPr>
              <a:t>Open Source Software</a:t>
            </a:r>
          </a:p>
        </p:txBody>
      </p:sp>
      <p:sp>
        <p:nvSpPr>
          <p:cNvPr id="10" name="TextBox 9">
            <a:extLst>
              <a:ext uri="{FF2B5EF4-FFF2-40B4-BE49-F238E27FC236}">
                <a16:creationId xmlns:a16="http://schemas.microsoft.com/office/drawing/2014/main" id="{1DFF8303-F861-F942-882E-92506DC95968}"/>
              </a:ext>
            </a:extLst>
          </p:cNvPr>
          <p:cNvSpPr txBox="1"/>
          <p:nvPr/>
        </p:nvSpPr>
        <p:spPr>
          <a:xfrm>
            <a:off x="5325741" y="1721476"/>
            <a:ext cx="1543692" cy="121276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800" kern="0" dirty="0">
                <a:solidFill>
                  <a:schemeClr val="bg1">
                    <a:alpha val="50000"/>
                  </a:schemeClr>
                </a:solidFill>
                <a:latin typeface="Zapfino" panose="03030300040707070C03" pitchFamily="66" charset="77"/>
                <a:ea typeface="Brush Script MT" panose="03060802040406070304" pitchFamily="66" charset="-122"/>
                <a:cs typeface="Brush Script MT" panose="03060802040406070304" pitchFamily="66" charset="-122"/>
              </a:rPr>
              <a:t>Journey</a:t>
            </a:r>
          </a:p>
        </p:txBody>
      </p:sp>
    </p:spTree>
    <p:extLst>
      <p:ext uri="{BB962C8B-B14F-4D97-AF65-F5344CB8AC3E}">
        <p14:creationId xmlns:p14="http://schemas.microsoft.com/office/powerpoint/2010/main" val="2885064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7ACC24-7766-4B47-89EA-BF19A1E655F3}"/>
              </a:ext>
            </a:extLst>
          </p:cNvPr>
          <p:cNvPicPr>
            <a:picLocks noChangeAspect="1"/>
          </p:cNvPicPr>
          <p:nvPr/>
        </p:nvPicPr>
        <p:blipFill>
          <a:blip r:embed="rId3"/>
          <a:stretch>
            <a:fillRect/>
          </a:stretch>
        </p:blipFill>
        <p:spPr>
          <a:xfrm>
            <a:off x="1470783" y="195110"/>
            <a:ext cx="9253608" cy="6164594"/>
          </a:xfrm>
          <a:prstGeom prst="rect">
            <a:avLst/>
          </a:prstGeom>
        </p:spPr>
      </p:pic>
    </p:spTree>
    <p:extLst>
      <p:ext uri="{BB962C8B-B14F-4D97-AF65-F5344CB8AC3E}">
        <p14:creationId xmlns:p14="http://schemas.microsoft.com/office/powerpoint/2010/main" val="1185135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F8CE8E-CDEF-EA40-B2C5-1B3EA4FEB16D}"/>
              </a:ext>
            </a:extLst>
          </p:cNvPr>
          <p:cNvPicPr>
            <a:picLocks noChangeAspect="1"/>
          </p:cNvPicPr>
          <p:nvPr/>
        </p:nvPicPr>
        <p:blipFill>
          <a:blip r:embed="rId2"/>
          <a:stretch>
            <a:fillRect/>
          </a:stretch>
        </p:blipFill>
        <p:spPr>
          <a:xfrm>
            <a:off x="1328010" y="535213"/>
            <a:ext cx="9539154" cy="5299530"/>
          </a:xfrm>
          <a:prstGeom prst="rect">
            <a:avLst/>
          </a:prstGeom>
        </p:spPr>
      </p:pic>
    </p:spTree>
    <p:extLst>
      <p:ext uri="{BB962C8B-B14F-4D97-AF65-F5344CB8AC3E}">
        <p14:creationId xmlns:p14="http://schemas.microsoft.com/office/powerpoint/2010/main" val="133140628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F808FF-D86D-164C-A19B-A87AD9ED36B8}"/>
              </a:ext>
            </a:extLst>
          </p:cNvPr>
          <p:cNvPicPr>
            <a:picLocks noChangeAspect="1"/>
          </p:cNvPicPr>
          <p:nvPr/>
        </p:nvPicPr>
        <p:blipFill>
          <a:blip r:embed="rId3"/>
          <a:stretch>
            <a:fillRect/>
          </a:stretch>
        </p:blipFill>
        <p:spPr>
          <a:xfrm>
            <a:off x="453143" y="313268"/>
            <a:ext cx="996244" cy="996244"/>
          </a:xfrm>
          <a:prstGeom prst="rect">
            <a:avLst/>
          </a:prstGeom>
        </p:spPr>
      </p:pic>
      <p:sp>
        <p:nvSpPr>
          <p:cNvPr id="7" name="TextBox 6">
            <a:extLst>
              <a:ext uri="{FF2B5EF4-FFF2-40B4-BE49-F238E27FC236}">
                <a16:creationId xmlns:a16="http://schemas.microsoft.com/office/drawing/2014/main" id="{3037E5FF-ED91-B041-9D0D-798321A5DF0A}"/>
              </a:ext>
            </a:extLst>
          </p:cNvPr>
          <p:cNvSpPr txBox="1"/>
          <p:nvPr/>
        </p:nvSpPr>
        <p:spPr>
          <a:xfrm>
            <a:off x="1828800" y="755514"/>
            <a:ext cx="7591822"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Why to Use Open Source Software</a:t>
            </a:r>
          </a:p>
        </p:txBody>
      </p:sp>
      <p:sp>
        <p:nvSpPr>
          <p:cNvPr id="8" name="TextBox 7">
            <a:extLst>
              <a:ext uri="{FF2B5EF4-FFF2-40B4-BE49-F238E27FC236}">
                <a16:creationId xmlns:a16="http://schemas.microsoft.com/office/drawing/2014/main" id="{5EF81A24-5696-CB4A-B34D-2660D35CF3D9}"/>
              </a:ext>
            </a:extLst>
          </p:cNvPr>
          <p:cNvSpPr txBox="1"/>
          <p:nvPr/>
        </p:nvSpPr>
        <p:spPr>
          <a:xfrm>
            <a:off x="1828800" y="1639726"/>
            <a:ext cx="2697854" cy="4462760"/>
          </a:xfrm>
          <a:prstGeom prst="rect">
            <a:avLst/>
          </a:prstGeom>
          <a:noFill/>
        </p:spPr>
        <p:txBody>
          <a:bodyPr wrap="none" lIns="0" tIns="0" rIns="0" bIns="0" rtlCol="0">
            <a:spAutoFit/>
          </a:bodyPr>
          <a:lstStyle/>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Security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Quality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Customizability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Freedom</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Flexibility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Interoperability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Auditability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Support Options</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Cost</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Try Before You Buy</a:t>
            </a:r>
          </a:p>
        </p:txBody>
      </p:sp>
    </p:spTree>
    <p:extLst>
      <p:ext uri="{BB962C8B-B14F-4D97-AF65-F5344CB8AC3E}">
        <p14:creationId xmlns:p14="http://schemas.microsoft.com/office/powerpoint/2010/main" val="16591467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F808FF-D86D-164C-A19B-A87AD9ED36B8}"/>
              </a:ext>
            </a:extLst>
          </p:cNvPr>
          <p:cNvPicPr>
            <a:picLocks noChangeAspect="1"/>
          </p:cNvPicPr>
          <p:nvPr/>
        </p:nvPicPr>
        <p:blipFill>
          <a:blip r:embed="rId3"/>
          <a:stretch>
            <a:fillRect/>
          </a:stretch>
        </p:blipFill>
        <p:spPr>
          <a:xfrm>
            <a:off x="453143" y="313268"/>
            <a:ext cx="996244" cy="996244"/>
          </a:xfrm>
          <a:prstGeom prst="rect">
            <a:avLst/>
          </a:prstGeom>
        </p:spPr>
      </p:pic>
      <p:sp>
        <p:nvSpPr>
          <p:cNvPr id="7" name="TextBox 6">
            <a:extLst>
              <a:ext uri="{FF2B5EF4-FFF2-40B4-BE49-F238E27FC236}">
                <a16:creationId xmlns:a16="http://schemas.microsoft.com/office/drawing/2014/main" id="{3037E5FF-ED91-B041-9D0D-798321A5DF0A}"/>
              </a:ext>
            </a:extLst>
          </p:cNvPr>
          <p:cNvSpPr txBox="1"/>
          <p:nvPr/>
        </p:nvSpPr>
        <p:spPr>
          <a:xfrm>
            <a:off x="1828800" y="755514"/>
            <a:ext cx="8284319"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Risks of Using Open Source Software</a:t>
            </a:r>
          </a:p>
        </p:txBody>
      </p:sp>
      <p:sp>
        <p:nvSpPr>
          <p:cNvPr id="8" name="TextBox 7">
            <a:extLst>
              <a:ext uri="{FF2B5EF4-FFF2-40B4-BE49-F238E27FC236}">
                <a16:creationId xmlns:a16="http://schemas.microsoft.com/office/drawing/2014/main" id="{5EF81A24-5696-CB4A-B34D-2660D35CF3D9}"/>
              </a:ext>
            </a:extLst>
          </p:cNvPr>
          <p:cNvSpPr txBox="1"/>
          <p:nvPr/>
        </p:nvSpPr>
        <p:spPr>
          <a:xfrm>
            <a:off x="1828800" y="1639726"/>
            <a:ext cx="3672480" cy="1231106"/>
          </a:xfrm>
          <a:prstGeom prst="rect">
            <a:avLst/>
          </a:prstGeom>
          <a:noFill/>
        </p:spPr>
        <p:txBody>
          <a:bodyPr wrap="none" lIns="0" tIns="0" rIns="0" bIns="0" rtlCol="0">
            <a:spAutoFit/>
          </a:bodyPr>
          <a:lstStyle/>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Licensing Compliance Risks</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Inconsistency of Quality</a:t>
            </a:r>
          </a:p>
          <a:p>
            <a:pPr marL="457200" indent="-4572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Operational Risks</a:t>
            </a:r>
          </a:p>
        </p:txBody>
      </p:sp>
    </p:spTree>
    <p:extLst>
      <p:ext uri="{BB962C8B-B14F-4D97-AF65-F5344CB8AC3E}">
        <p14:creationId xmlns:p14="http://schemas.microsoft.com/office/powerpoint/2010/main" val="245050133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C29E302-7B6E-F041-92B9-99E5F63CFA12}"/>
              </a:ext>
            </a:extLst>
          </p:cNvPr>
          <p:cNvPicPr>
            <a:picLocks noChangeAspect="1"/>
          </p:cNvPicPr>
          <p:nvPr/>
        </p:nvPicPr>
        <p:blipFill>
          <a:blip r:embed="rId2"/>
          <a:stretch>
            <a:fillRect/>
          </a:stretch>
        </p:blipFill>
        <p:spPr>
          <a:xfrm>
            <a:off x="113212" y="1250282"/>
            <a:ext cx="10763794" cy="4357436"/>
          </a:xfrm>
          <a:prstGeom prst="rect">
            <a:avLst/>
          </a:prstGeom>
        </p:spPr>
      </p:pic>
    </p:spTree>
    <p:extLst>
      <p:ext uri="{BB962C8B-B14F-4D97-AF65-F5344CB8AC3E}">
        <p14:creationId xmlns:p14="http://schemas.microsoft.com/office/powerpoint/2010/main" val="130628295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93D9FC-AEBD-DB42-9E0B-4EB3ECE5C020}"/>
              </a:ext>
            </a:extLst>
          </p:cNvPr>
          <p:cNvPicPr>
            <a:picLocks noChangeAspect="1"/>
          </p:cNvPicPr>
          <p:nvPr/>
        </p:nvPicPr>
        <p:blipFill>
          <a:blip r:embed="rId3"/>
          <a:stretch>
            <a:fillRect/>
          </a:stretch>
        </p:blipFill>
        <p:spPr>
          <a:xfrm>
            <a:off x="1844214" y="3196051"/>
            <a:ext cx="2776163" cy="1283602"/>
          </a:xfrm>
          <a:prstGeom prst="rect">
            <a:avLst/>
          </a:prstGeom>
        </p:spPr>
      </p:pic>
      <p:pic>
        <p:nvPicPr>
          <p:cNvPr id="7" name="Picture 6">
            <a:extLst>
              <a:ext uri="{FF2B5EF4-FFF2-40B4-BE49-F238E27FC236}">
                <a16:creationId xmlns:a16="http://schemas.microsoft.com/office/drawing/2014/main" id="{C0B6B5B6-E0C8-5342-A37D-F8D04AAA09F0}"/>
              </a:ext>
            </a:extLst>
          </p:cNvPr>
          <p:cNvPicPr>
            <a:picLocks noChangeAspect="1"/>
          </p:cNvPicPr>
          <p:nvPr/>
        </p:nvPicPr>
        <p:blipFill>
          <a:blip r:embed="rId4"/>
          <a:stretch>
            <a:fillRect/>
          </a:stretch>
        </p:blipFill>
        <p:spPr>
          <a:xfrm>
            <a:off x="5176268" y="2496740"/>
            <a:ext cx="2354691" cy="2296033"/>
          </a:xfrm>
          <a:prstGeom prst="rect">
            <a:avLst/>
          </a:prstGeom>
        </p:spPr>
      </p:pic>
      <p:sp>
        <p:nvSpPr>
          <p:cNvPr id="8" name="TextBox 7">
            <a:extLst>
              <a:ext uri="{FF2B5EF4-FFF2-40B4-BE49-F238E27FC236}">
                <a16:creationId xmlns:a16="http://schemas.microsoft.com/office/drawing/2014/main" id="{3362DD2B-921A-4846-961B-477DCCBD81C8}"/>
              </a:ext>
            </a:extLst>
          </p:cNvPr>
          <p:cNvSpPr txBox="1"/>
          <p:nvPr/>
        </p:nvSpPr>
        <p:spPr>
          <a:xfrm>
            <a:off x="544530" y="457563"/>
            <a:ext cx="7874143"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SAP Cloud Portal &amp; Apache Shindig</a:t>
            </a:r>
          </a:p>
        </p:txBody>
      </p:sp>
      <p:pic>
        <p:nvPicPr>
          <p:cNvPr id="10" name="Picture 9">
            <a:extLst>
              <a:ext uri="{FF2B5EF4-FFF2-40B4-BE49-F238E27FC236}">
                <a16:creationId xmlns:a16="http://schemas.microsoft.com/office/drawing/2014/main" id="{9CC31F85-C1A6-6947-9CAF-47AC1D1C1E97}"/>
              </a:ext>
            </a:extLst>
          </p:cNvPr>
          <p:cNvPicPr>
            <a:picLocks noChangeAspect="1"/>
          </p:cNvPicPr>
          <p:nvPr/>
        </p:nvPicPr>
        <p:blipFill>
          <a:blip r:embed="rId5"/>
          <a:stretch>
            <a:fillRect/>
          </a:stretch>
        </p:blipFill>
        <p:spPr>
          <a:xfrm>
            <a:off x="7597616" y="3196051"/>
            <a:ext cx="3312126" cy="1380053"/>
          </a:xfrm>
          <a:prstGeom prst="rect">
            <a:avLst/>
          </a:prstGeom>
        </p:spPr>
      </p:pic>
    </p:spTree>
    <p:extLst>
      <p:ext uri="{BB962C8B-B14F-4D97-AF65-F5344CB8AC3E}">
        <p14:creationId xmlns:p14="http://schemas.microsoft.com/office/powerpoint/2010/main" val="378134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278F80-68DF-E245-82A2-04E761325D87}"/>
              </a:ext>
            </a:extLst>
          </p:cNvPr>
          <p:cNvPicPr>
            <a:picLocks noChangeAspect="1"/>
          </p:cNvPicPr>
          <p:nvPr/>
        </p:nvPicPr>
        <p:blipFill>
          <a:blip r:embed="rId2"/>
          <a:stretch>
            <a:fillRect/>
          </a:stretch>
        </p:blipFill>
        <p:spPr>
          <a:xfrm>
            <a:off x="0" y="-1"/>
            <a:ext cx="12195175" cy="10917219"/>
          </a:xfrm>
          <a:prstGeom prst="rect">
            <a:avLst/>
          </a:prstGeom>
        </p:spPr>
      </p:pic>
    </p:spTree>
    <p:extLst>
      <p:ext uri="{BB962C8B-B14F-4D97-AF65-F5344CB8AC3E}">
        <p14:creationId xmlns:p14="http://schemas.microsoft.com/office/powerpoint/2010/main" val="2532315410"/>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33333E-6 L 0 -0.59051 " pathEditMode="relative" rAng="0" ptsTypes="AA">
                                      <p:cBhvr>
                                        <p:cTn id="6" dur="2000" fill="hold"/>
                                        <p:tgtEl>
                                          <p:spTgt spid="5"/>
                                        </p:tgtEl>
                                        <p:attrNameLst>
                                          <p:attrName>ppt_x</p:attrName>
                                          <p:attrName>ppt_y</p:attrName>
                                        </p:attrNameLst>
                                      </p:cBhvr>
                                      <p:rCtr x="0" y="-295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F7E7FE-9875-894A-854A-DE76D1E044AC}"/>
              </a:ext>
            </a:extLst>
          </p:cNvPr>
          <p:cNvPicPr>
            <a:picLocks noChangeAspect="1"/>
          </p:cNvPicPr>
          <p:nvPr/>
        </p:nvPicPr>
        <p:blipFill>
          <a:blip r:embed="rId2"/>
          <a:stretch>
            <a:fillRect/>
          </a:stretch>
        </p:blipFill>
        <p:spPr>
          <a:xfrm>
            <a:off x="0" y="-4048709"/>
            <a:ext cx="12195175" cy="10917219"/>
          </a:xfrm>
          <a:prstGeom prst="rect">
            <a:avLst/>
          </a:prstGeom>
        </p:spPr>
      </p:pic>
      <p:sp>
        <p:nvSpPr>
          <p:cNvPr id="4" name="Oval 3">
            <a:extLst>
              <a:ext uri="{FF2B5EF4-FFF2-40B4-BE49-F238E27FC236}">
                <a16:creationId xmlns:a16="http://schemas.microsoft.com/office/drawing/2014/main" id="{63CDC1ED-E401-084D-8844-C16F7DCB0B0E}"/>
              </a:ext>
            </a:extLst>
          </p:cNvPr>
          <p:cNvSpPr/>
          <p:nvPr/>
        </p:nvSpPr>
        <p:spPr bwMode="gray">
          <a:xfrm>
            <a:off x="1177159" y="2932386"/>
            <a:ext cx="1555531" cy="388883"/>
          </a:xfrm>
          <a:prstGeom prst="ellipse">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971697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7DBCD4-273C-4141-B57D-C6450EA1AAC5}"/>
              </a:ext>
            </a:extLst>
          </p:cNvPr>
          <p:cNvPicPr>
            <a:picLocks noChangeAspect="1"/>
          </p:cNvPicPr>
          <p:nvPr/>
        </p:nvPicPr>
        <p:blipFill>
          <a:blip r:embed="rId2"/>
          <a:stretch>
            <a:fillRect/>
          </a:stretch>
        </p:blipFill>
        <p:spPr>
          <a:xfrm>
            <a:off x="557048" y="0"/>
            <a:ext cx="2159540" cy="6858000"/>
          </a:xfrm>
          <a:prstGeom prst="rect">
            <a:avLst/>
          </a:prstGeom>
        </p:spPr>
      </p:pic>
      <p:grpSp>
        <p:nvGrpSpPr>
          <p:cNvPr id="6" name="Group 5">
            <a:extLst>
              <a:ext uri="{FF2B5EF4-FFF2-40B4-BE49-F238E27FC236}">
                <a16:creationId xmlns:a16="http://schemas.microsoft.com/office/drawing/2014/main" id="{0A65BB49-FF4A-094B-B624-A5A81B4D83EF}"/>
              </a:ext>
            </a:extLst>
          </p:cNvPr>
          <p:cNvGrpSpPr/>
          <p:nvPr/>
        </p:nvGrpSpPr>
        <p:grpSpPr>
          <a:xfrm>
            <a:off x="3445168" y="2751891"/>
            <a:ext cx="5304837" cy="1354217"/>
            <a:chOff x="3594538" y="2307236"/>
            <a:chExt cx="5304837" cy="1354217"/>
          </a:xfrm>
        </p:grpSpPr>
        <p:sp>
          <p:nvSpPr>
            <p:cNvPr id="4" name="TextBox 3">
              <a:extLst>
                <a:ext uri="{FF2B5EF4-FFF2-40B4-BE49-F238E27FC236}">
                  <a16:creationId xmlns:a16="http://schemas.microsoft.com/office/drawing/2014/main" id="{C5FC0C89-B686-4F4B-96FD-97C400524447}"/>
                </a:ext>
              </a:extLst>
            </p:cNvPr>
            <p:cNvSpPr txBox="1"/>
            <p:nvPr/>
          </p:nvSpPr>
          <p:spPr>
            <a:xfrm>
              <a:off x="5699781" y="2522679"/>
              <a:ext cx="3199594" cy="92333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Open Source Software </a:t>
              </a:r>
            </a:p>
            <a:p>
              <a:pPr fontAlgn="base">
                <a:spcBef>
                  <a:spcPct val="50000"/>
                </a:spcBef>
                <a:spcAft>
                  <a:spcPct val="0"/>
                </a:spcAft>
                <a:buClr>
                  <a:srgbClr val="F0AB00"/>
                </a:buClr>
                <a:buSzPct val="80000"/>
              </a:pPr>
              <a:r>
                <a:rPr lang="en-US" sz="2400" kern="0" dirty="0">
                  <a:ea typeface="Arial Unicode MS" pitchFamily="34" charset="-128"/>
                  <a:cs typeface="Arial Unicode MS" pitchFamily="34" charset="-128"/>
                </a:rPr>
                <a:t>Dependencies</a:t>
              </a:r>
            </a:p>
          </p:txBody>
        </p:sp>
        <p:sp>
          <p:nvSpPr>
            <p:cNvPr id="5" name="TextBox 4">
              <a:extLst>
                <a:ext uri="{FF2B5EF4-FFF2-40B4-BE49-F238E27FC236}">
                  <a16:creationId xmlns:a16="http://schemas.microsoft.com/office/drawing/2014/main" id="{A8D4493E-73D7-C24F-841E-22B609F710B5}"/>
                </a:ext>
              </a:extLst>
            </p:cNvPr>
            <p:cNvSpPr txBox="1"/>
            <p:nvPr/>
          </p:nvSpPr>
          <p:spPr>
            <a:xfrm>
              <a:off x="3594538" y="2307236"/>
              <a:ext cx="1915589" cy="135421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800" b="1" kern="0" dirty="0">
                  <a:ea typeface="Arial Unicode MS" pitchFamily="34" charset="-128"/>
                  <a:cs typeface="Arial Unicode MS" pitchFamily="34" charset="-128"/>
                </a:rPr>
                <a:t>&gt;50</a:t>
              </a:r>
            </a:p>
          </p:txBody>
        </p:sp>
      </p:grpSp>
    </p:spTree>
    <p:extLst>
      <p:ext uri="{BB962C8B-B14F-4D97-AF65-F5344CB8AC3E}">
        <p14:creationId xmlns:p14="http://schemas.microsoft.com/office/powerpoint/2010/main" val="600675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19786D-AFD6-B34C-92EE-AD7B77E1381D}"/>
              </a:ext>
            </a:extLst>
          </p:cNvPr>
          <p:cNvSpPr txBox="1"/>
          <p:nvPr/>
        </p:nvSpPr>
        <p:spPr>
          <a:xfrm>
            <a:off x="-1" y="2"/>
            <a:ext cx="12195175" cy="6857998"/>
          </a:xfrm>
          <a:prstGeom prst="rect">
            <a:avLst/>
          </a:prstGeom>
          <a:noFill/>
        </p:spPr>
        <p:txBody>
          <a:bodyPr wrap="square" lIns="0" tIns="0" rIns="0" bIns="0" numCol="8" rtlCol="0">
            <a:noAutofit/>
          </a:bodyPr>
          <a:lstStyle/>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@sap/audit-logging@2.2.4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debug@3.1.0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request@2.88.0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aws-sign2@0.7.0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aws4@1.8.0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caseless@0.12.0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combined-stream@1.0.6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delayed-stream@1.0.0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extend@3.0.2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forever-agent@0.6.1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form-data@2.3.2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asynckit@0.4.0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har-validator@5.1.0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ajv@5.5.2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co@4.6.0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fast-deep-equal@1.1.0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fast-json-stable-stringify@2.0.0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json-schema-traverse@0.3.1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har-schema@2.0.0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http-signature@1.2.0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assert-plus@1.0.0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jsprim@1.4.1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extsprintf@1.3.0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json-schema@0.2.3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verror@1.10.0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core-util-is@1.0.2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sshpk@1.14.2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asn1@0.2.4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bcrypt-pbkdf@1.0.2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dashdash@1.14.1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ecc-jsbn@0.1.2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getpass@0.1.7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jsbn@0.1.1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safer-buffer@2.1.2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tweetnacl@0.14.5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is-typedarray@1.0.0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isstream@0.1.2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json-stringify-safe@5.0.1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mime-types@2.1.19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mime-db@1.35.0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oauth-sign@0.9.0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performance-now@2.1.0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qs@6.5.2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safe-buffer@5.1.2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tough-cookie@2.4.3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psl@1.1.29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punycode@1.4.1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tunnel-agent@0.6.0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uuid@3.3.2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@sap/e2e-trace@1.3.0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request-stats@3.0.0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http-headers@3.0.2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next-line@1.1.0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once@1.4.0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wrappy@1.0.2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@sap/logging@4.0.2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@sap/e2e-trace@1.3.0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request-stats@3.0.0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http-headers@3.0.2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next-line@1.1.0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once@1.4.0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wrappy@1.0.2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lodash@4.17.11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moment@2.19.3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@sap/xsenv@1.2.8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@sap/xssec@2.1.15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@sap/node-jwt@1.4.11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@sap/xsenv@1.2.9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debug@3.1.0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verror@1.10.0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assert-plus@1.0.0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core-util-is@1.0.2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extsprintf@1.4.0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lru-cache@4.1.1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request@2.88.0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har-validator@5.1.3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ajv@6.5.5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fast-deep-equal@2.0.1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json-schema-traverse@0.4.1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uri-js@4.2.2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punycode@2.1.1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mime-types@2.1.21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mime-db@1.37.0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oauth-sign@0.9.0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tough-cookie@2.4.3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psl@1.1.29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uuid@3.3.2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valid-url@1.0.9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agentkeepalive@2.0.5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async@2.0.1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base64-url@2.0.0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basic-auth@1.0.3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body-parser@1.18.3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bytes@3.0.0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content-type@1.0.4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depd@1.1.2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http-errors@1.6.3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inherits@2.0.3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statuses@1.5.0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iconv-lite@0.4.23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safer-buffer@2.1.2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on-finished@2.3.0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ee-first@1.1.1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qs@6.5.2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raw-body@2.3.3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unpipe@1.0.0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type-is@1.6.16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media-typer@0.3.0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chai@3.5.0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assertion-error@1.1.0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deep-eql@0.1.3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type-detect@0.1.1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type-detect@1.0.0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commander@2.9.0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graceful-readlink@1.0.1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compression@1.7.3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accepts@1.3.5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negotiator@0.6.1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compressible@2.0.15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mime-db@1.37.0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on-headers@1.0.1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safe-buffer@5.1.2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vary@1.1.2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connect@3.6.5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finalhandler@1.0.6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parseurl@1.3.2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utils-merge@1.0.1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cookie@0.2.2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cookie-parser@1.3.5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cookie@0.1.3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cookie-signature@1.0.6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cookie-signature@1.1.0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debug@3.1.0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deepmerge@2.1.1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diveSync@0.3.0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append@0.1.1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encodeurl@1.0.2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eslint@3.2.2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chalk@1.1.3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ansi-styles@2.2.1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has-ansi@2.0.0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strip-ansi@3.0.1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supports-color@2.0.0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concat-stream@1.6.2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buffer-from@1.0.0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readable-stream@2.3.6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process-nextick-args@2.0.0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string_decoder@1.1.1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util-deprecate@1.0.2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typedarray@0.0.6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doctrine@1.5.0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isarray@1.0.0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escope@3.6.0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es6-map@0.1.5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d@1.0.0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es5-ext@0.10.42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next-tick@1.0.0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es6-iterator@2.0.3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es6-set@0.1.5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es6-symbol@3.1.1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event-emitter@0.3.5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es6-weak-map@2.0.2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esrecurse@4.2.1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espree@3.5.4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acorn@5.5.3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acorn-jsx@3.0.1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acorn@3.3.0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estraverse@4.2.0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esutils@2.0.2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file-entry-cache@1.3.1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flat-cache@1.3.0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circular-json@0.3.3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del@2.2.2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globby@5.0.0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 array-union@1.0.2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 └── array-uniq@1.0.3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 arrify@1.0.1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is-path-cwd@1.0.0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is-path-in-cwd@1.0.1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 is-path-inside@1.0.1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pify@2.3.0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pinkie-promise@2.0.1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pinkie@2.0.4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graceful-fs@4.1.11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write@0.2.1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object-assign@4.1.1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glob@7.1.2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fs.realpath@1.0.0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inflight@1.0.6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minimatch@3.0.4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brace-expansion@1.1.11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balanced-match@1.0.0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concat-map@0.0.1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path-is-absolute@1.0.1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globals@9.18.0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ignore@3.3.8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imurmurhash@0.1.4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inquirer@0.12.0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ansi-escapes@1.4.0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ansi-regex@2.1.1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cli-cursor@1.0.2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restore-cursor@1.0.1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exit-hook@1.1.1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onetime@1.1.0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cli-width@2.2.0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figures@1.7.0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readline2@1.0.1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code-point-at@1.1.0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is-fullwidth-code-point@1.0.0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number-is-nan@1.0.1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mute-stream@0.0.5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run-async@0.1.0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rx-lite@3.1.2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string-width@1.0.2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through@2.3.8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is-my-json-valid@2.17.2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generate-function@2.0.0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generate-object-property@1.2.0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is-property@1.0.2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is-my-ip-valid@1.0.0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jsonpointer@4.0.1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xtend@4.0.1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is-resolvable@1.1.0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js-yaml@3.11.0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argparse@1.0.10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sprintf-js@1.0.3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esprima@4.0.0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json-stable-stringify@1.0.1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jsonify@0.0.0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levn@0.3.0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prelude-ls@1.1.2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type-check@0.3.2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mkdirp@0.5.1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minimist@0.0.8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optionator@0.8.2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deep-is@0.1.3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fast-levenshtein@2.0.6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path-is-inside@1.0.2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pluralize@1.2.1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progress@1.1.8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require-uncached@1.0.3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caller-path@0.1.0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callsites@0.2.0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resolve-from@1.0.1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shelljs@0.6.1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strip-bom@3.0.0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strip-json-comments@1.0.4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table@3.8.3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ajv@4.11.8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co@4.6.0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ajv-keywords@1.5.1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slice-ansi@0.0.4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string-width@2.1.1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is-fullwidth-code-point@2.0.0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strip-ansi@4.0.0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ansi-regex@3.0.0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text-table@0.2.0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user-home@2.0.0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os-homedir@1.0.2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express@4.16.2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array-flatten@1.1.1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body-parser@1.18.2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bytes@3.0.0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iconv-lite@0.4.19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raw-body@2.3.2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http-errors@1.6.2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depd@1.1.1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setprototypeof@1.0.3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content-disposition@0.5.2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cookie@0.3.1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cookie-signature@1.0.6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escape-html@1.0.3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etag@1.8.1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finalhandler@1.1.0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fresh@0.5.2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merge-descriptors@1.0.1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methods@1.1.2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path-to-regexp@0.1.7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proxy-addr@2.0.3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forwarded@0.1.2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ipaddr.js@1.6.0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qs@6.5.1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range-parser@1.2.0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safe-buffer@5.1.1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send@0.16.1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serve-static@1.13.1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setprototypeof@1.1.0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statuses@1.3.1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utils-merge@1.0.1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express-session@1.15.6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cookie@0.3.1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cookie-signature@1.0.6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crc@3.4.4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filter-node-package@2.0.0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commander@2.15.1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rimraf@2.6.2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http-proxy-agent@2.1.0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agent-base@4.2.0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es6-promisify@5.0.0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es6-promise@4.2.4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https-proxy-agent@2.2.0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istanbul@0.4.4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abbrev@1.0.9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async@1.5.2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escodegen@1.8.1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esprima@2.7.3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estraverse@1.9.3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source-map@0.2.0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amdefine@1.0.1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esprima@2.7.3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fileset@0.2.1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glob@5.0.15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minimatch@2.0.10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handlebars@4.0.11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async@1.5.2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optimist@0.6.1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wordwrap@0.0.3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source-map@0.4.4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uglify-js@2.8.29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source-map@0.5.7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uglify-to-browserify@1.0.2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yargs@3.10.0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camelcase@1.2.1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cliui@2.1.0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center-align@0.1.3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align-text@0.1.4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 longest@1.0.1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lazy-cache@1.0.4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right-align@0.1.3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wordwrap@0.0.2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decamelize@1.2.0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window-size@0.1.0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nopt@3.0.6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once@1.4.0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wrappy@1.0.2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resolve@1.1.7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supports-color@3.2.3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has-flag@1.0.0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which@1.3.0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isexe@2.0.0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wordwrap@1.0.0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jwt-decode@2.0.1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lodash@4.17.11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lru-cache@4.0.0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pseudomap@1.0.2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yallist@2.1.2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markdown-toc@1.1.0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diacritics-map@0.1.0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gray-matter@2.1.1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ansi-red@0.1.1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ansi-wrap@0.1.0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coffee-script@1.12.7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extend-shallow@2.0.1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is-extendable@0.1.1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toml@2.3.3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lazy-cache@2.0.2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set-getter@0.1.0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to-object-path@0.3.0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list-item@1.1.1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expand-range@1.8.2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fill-range@2.2.4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isobject@2.1.0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randomatic@3.0.0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is-number@4.0.0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kind-of@6.0.2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 math-random@1.0.1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repeat-element@1.1.2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is-number@2.1.0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kind-of@3.2.2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is-buffer@1.1.6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markdown-link@0.1.1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minimist@1.2.0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mixin-deep@1.3.1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for-in@1.0.2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is-extendable@1.0.1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is-plain-object@2.0.4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isobject@3.0.1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object.pick@1.3.0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isobject@3.0.1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remarkable@1.7.1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argparse@0.1.16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underscore@1.7.0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underscore.string@2.4.0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autolinker@0.15.3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repeat-string@1.6.1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strip-color@0.1.0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mime@1.4.1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mocha@3.0.2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browser-stdout@1.3.0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ms@0.7.1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diff@1.4.0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escape-string-regexp@1.0.5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glob@7.0.5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growl@1.9.2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json3@3.3.2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lodash.create@3.1.1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lodash._baseassign@3.2.0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lodash._basecopy@3.0.1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lodash.keys@3.1.2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lodash._getnative@3.9.1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lodash.isarguments@3.1.0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lodash.isarray@3.0.4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lodash._basecreate@3.0.3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lodash._isiterateecall@3.0.9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supports-color@3.1.2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mock-require@3.0.2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get-caller-file@1.0.2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normalize-path@2.1.1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remove-trailing-separator@1.1.0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moment@2.19.3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ms@2.1.1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mustache@2.2.1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node-build@1.0.0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lodash@4.17.10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node-cache@4.1.1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clone@2.1.1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node-mocks-http@1.5.2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lodash.assign@4.2.0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node-style@2.0.1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passport@0.3.2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passport-strategy@1.0.0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pause@0.0.1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proxyquire@1.7.10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fill-keys@1.0.2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is-object@1.0.1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module-not-found-error@1.0.1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request@2.87.0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aws-sign2@0.7.0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aws4@1.8.0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caseless@0.12.0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combined-stream@1.0.7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delayed-stream@1.0.0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extend@3.0.2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forever-agent@0.6.1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form-data@2.3.3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asynckit@0.4.0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har-validator@5.0.3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ajv@5.5.2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fast-deep-equal@1.1.0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fast-json-stable-stringify@2.0.0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json-schema-traverse@0.3.1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har-schema@2.0.0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http-signature@1.2.0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jsprim@1.4.1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extsprintf@1.3.0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 json-schema@0.2.3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sshpk@1.15.2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asn1@0.2.4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bcrypt-pbkdf@1.0.2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dashdash@1.14.1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ecc-jsbn@0.1.2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getpass@0.1.7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jsbn@0.1.1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tweetnacl@0.14.5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is-typedarray@1.0.0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isstream@0.1.2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json-stringify-safe@5.0.1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mime-types@2.1.18</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mime-db@1.33.0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oauth-sign@0.8.2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performance-now@2.1.0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tunnel-agent@0.6.0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request-stats@2.0.1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http-headers@3.0.2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next-line@1.1.0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rewire@2.5.2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rimraf@2.5.4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safe-regex@1.1.0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ret@0.1.15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scmp@1.0.0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send@0.16.2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debug@2.6.9</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destroy@1.0.4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fresh@0.5.2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ms@2.0.0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statuses@1.4.0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serve-static@1.13.2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sinon@1.17.5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formatio@1.1.1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lolex@1.3.2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samsam@1.1.2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util@0.10.3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inherits@2.0.1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supertest@3.3.0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superagent@3.8.3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component-emitter@1.2.1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cookiejar@2.1.2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formidable@1.2.1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sync-request@5.0.0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http-response-object@3.0.1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@types/node@9.6.36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sync-rpc@1.3.4</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get-port@3.2.0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then-request@5.0.0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@types/concat-stream@1.6.0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@types/form-data@0.0.33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@types/node@8.10.37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@types/qs@6.5.1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http-basic@6.0.0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@types/node@7.10.1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 parse-cache-control@1.0.1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promise@8.0.2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asap@2.0.6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tough-cookie@2.3.3</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punycode@1.4.1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tv4@1.2.7</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uid-safe@2.1.5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random-bytes@1.0.0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urijs@1.16.1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uuid@3.2.1</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verror@1.10.0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assert-plus@1.0.0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core-util-is@1.0.2</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extsprintf@1.4.0</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ws@1.1.5</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options@0.0.6</a:t>
            </a:r>
          </a:p>
          <a:p>
            <a:pPr fontAlgn="base">
              <a:spcBef>
                <a:spcPct val="50000"/>
              </a:spcBef>
              <a:spcAft>
                <a:spcPct val="0"/>
              </a:spcAft>
              <a:buClr>
                <a:srgbClr val="F0AB00"/>
              </a:buClr>
              <a:buSzPct val="80000"/>
            </a:pPr>
            <a:r>
              <a:rPr lang="en-US" sz="450" kern="0" dirty="0">
                <a:latin typeface="Courier New" panose="02070309020205020404" pitchFamily="49" charset="0"/>
                <a:ea typeface="Arial Unicode MS" pitchFamily="34" charset="-128"/>
                <a:cs typeface="Courier New" panose="02070309020205020404" pitchFamily="49" charset="0"/>
              </a:rPr>
              <a:t>  └── ultron@1.0.2</a:t>
            </a:r>
          </a:p>
        </p:txBody>
      </p:sp>
      <p:grpSp>
        <p:nvGrpSpPr>
          <p:cNvPr id="6" name="Group 5">
            <a:extLst>
              <a:ext uri="{FF2B5EF4-FFF2-40B4-BE49-F238E27FC236}">
                <a16:creationId xmlns:a16="http://schemas.microsoft.com/office/drawing/2014/main" id="{3D241061-7098-9340-8BF6-9075BB1A7CF8}"/>
              </a:ext>
            </a:extLst>
          </p:cNvPr>
          <p:cNvGrpSpPr/>
          <p:nvPr/>
        </p:nvGrpSpPr>
        <p:grpSpPr>
          <a:xfrm>
            <a:off x="3453121" y="2751891"/>
            <a:ext cx="5288929" cy="1354217"/>
            <a:chOff x="3594538" y="2307236"/>
            <a:chExt cx="4565317" cy="1354217"/>
          </a:xfrm>
        </p:grpSpPr>
        <p:sp>
          <p:nvSpPr>
            <p:cNvPr id="7" name="TextBox 6">
              <a:extLst>
                <a:ext uri="{FF2B5EF4-FFF2-40B4-BE49-F238E27FC236}">
                  <a16:creationId xmlns:a16="http://schemas.microsoft.com/office/drawing/2014/main" id="{66B40381-85CC-7246-BB03-EE988931A73E}"/>
                </a:ext>
              </a:extLst>
            </p:cNvPr>
            <p:cNvSpPr txBox="1"/>
            <p:nvPr/>
          </p:nvSpPr>
          <p:spPr>
            <a:xfrm>
              <a:off x="5880772" y="2522679"/>
              <a:ext cx="2279083" cy="9233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400" kern="0" dirty="0">
                  <a:effectLst>
                    <a:glow rad="127000">
                      <a:schemeClr val="bg1"/>
                    </a:glow>
                  </a:effectLst>
                  <a:ea typeface="Arial Unicode MS" pitchFamily="34" charset="-128"/>
                  <a:cs typeface="Arial Unicode MS" pitchFamily="34" charset="-128"/>
                </a:rPr>
                <a:t>Dependencies of</a:t>
              </a:r>
            </a:p>
            <a:p>
              <a:pPr fontAlgn="base">
                <a:spcBef>
                  <a:spcPct val="50000"/>
                </a:spcBef>
                <a:spcAft>
                  <a:spcPct val="0"/>
                </a:spcAft>
                <a:buClr>
                  <a:srgbClr val="F0AB00"/>
                </a:buClr>
                <a:buSzPct val="80000"/>
              </a:pPr>
              <a:r>
                <a:rPr lang="en-US" sz="2400" kern="0" dirty="0">
                  <a:effectLst>
                    <a:glow rad="127000">
                      <a:schemeClr val="bg1"/>
                    </a:glow>
                  </a:effectLst>
                  <a:ea typeface="Arial Unicode MS" pitchFamily="34" charset="-128"/>
                  <a:cs typeface="Arial Unicode MS" pitchFamily="34" charset="-128"/>
                </a:rPr>
                <a:t>Dependencies</a:t>
              </a:r>
            </a:p>
          </p:txBody>
        </p:sp>
        <p:sp>
          <p:nvSpPr>
            <p:cNvPr id="8" name="TextBox 7">
              <a:extLst>
                <a:ext uri="{FF2B5EF4-FFF2-40B4-BE49-F238E27FC236}">
                  <a16:creationId xmlns:a16="http://schemas.microsoft.com/office/drawing/2014/main" id="{707C88E3-B386-A045-BB2F-F2D3D20263DA}"/>
                </a:ext>
              </a:extLst>
            </p:cNvPr>
            <p:cNvSpPr txBox="1"/>
            <p:nvPr/>
          </p:nvSpPr>
          <p:spPr>
            <a:xfrm>
              <a:off x="3594538" y="2307236"/>
              <a:ext cx="2195910" cy="135421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8800" b="1" kern="0" dirty="0">
                  <a:effectLst>
                    <a:glow rad="127000">
                      <a:schemeClr val="bg1"/>
                    </a:glow>
                  </a:effectLst>
                  <a:ea typeface="Arial Unicode MS" pitchFamily="34" charset="-128"/>
                  <a:cs typeface="Arial Unicode MS" pitchFamily="34" charset="-128"/>
                </a:rPr>
                <a:t>&gt;500</a:t>
              </a:r>
            </a:p>
          </p:txBody>
        </p:sp>
      </p:grpSp>
    </p:spTree>
    <p:extLst>
      <p:ext uri="{BB962C8B-B14F-4D97-AF65-F5344CB8AC3E}">
        <p14:creationId xmlns:p14="http://schemas.microsoft.com/office/powerpoint/2010/main" val="4115090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447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DE59A7-60D9-C748-8760-F54DD555F144}"/>
              </a:ext>
            </a:extLst>
          </p:cNvPr>
          <p:cNvPicPr>
            <a:picLocks noChangeAspect="1"/>
          </p:cNvPicPr>
          <p:nvPr/>
        </p:nvPicPr>
        <p:blipFill>
          <a:blip r:embed="rId3"/>
          <a:stretch>
            <a:fillRect/>
          </a:stretch>
        </p:blipFill>
        <p:spPr>
          <a:xfrm>
            <a:off x="726164" y="426724"/>
            <a:ext cx="10742846" cy="6431276"/>
          </a:xfrm>
          <a:prstGeom prst="rect">
            <a:avLst/>
          </a:prstGeom>
        </p:spPr>
      </p:pic>
    </p:spTree>
    <p:extLst>
      <p:ext uri="{BB962C8B-B14F-4D97-AF65-F5344CB8AC3E}">
        <p14:creationId xmlns:p14="http://schemas.microsoft.com/office/powerpoint/2010/main" val="33598455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0474BC-47B9-524E-AB2D-98EE3FDA3A47}"/>
              </a:ext>
            </a:extLst>
          </p:cNvPr>
          <p:cNvSpPr/>
          <p:nvPr/>
        </p:nvSpPr>
        <p:spPr>
          <a:xfrm>
            <a:off x="6097587" y="1900229"/>
            <a:ext cx="5134739" cy="646331"/>
          </a:xfrm>
          <a:prstGeom prst="rect">
            <a:avLst/>
          </a:prstGeom>
        </p:spPr>
        <p:txBody>
          <a:bodyPr wrap="none">
            <a:spAutoFit/>
          </a:bodyPr>
          <a:lstStyle/>
          <a:p>
            <a:r>
              <a:rPr lang="en-US" sz="3600" b="1" dirty="0">
                <a:solidFill>
                  <a:srgbClr val="000000"/>
                </a:solidFill>
                <a:ea typeface="+mj-ea"/>
                <a:cs typeface="+mj-cs"/>
              </a:rPr>
              <a:t>Open Source Software</a:t>
            </a:r>
            <a:endParaRPr lang="en-US" sz="1800" dirty="0"/>
          </a:p>
        </p:txBody>
      </p:sp>
      <p:sp>
        <p:nvSpPr>
          <p:cNvPr id="8" name="TextBox 7">
            <a:extLst>
              <a:ext uri="{FF2B5EF4-FFF2-40B4-BE49-F238E27FC236}">
                <a16:creationId xmlns:a16="http://schemas.microsoft.com/office/drawing/2014/main" id="{5D44C303-1D32-D145-B749-26EB5E4BE062}"/>
              </a:ext>
            </a:extLst>
          </p:cNvPr>
          <p:cNvSpPr txBox="1"/>
          <p:nvPr/>
        </p:nvSpPr>
        <p:spPr>
          <a:xfrm>
            <a:off x="6097587" y="514209"/>
            <a:ext cx="3749424" cy="138602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200" b="1" kern="0" dirty="0">
                <a:solidFill>
                  <a:schemeClr val="tx2">
                    <a:lumMod val="75000"/>
                  </a:schemeClr>
                </a:solidFill>
                <a:latin typeface="Zapfino" panose="03030300040707070C03" pitchFamily="66" charset="77"/>
                <a:ea typeface="Arial Unicode MS" pitchFamily="34" charset="-128"/>
                <a:cs typeface="Arial Unicode MS" pitchFamily="34" charset="-128"/>
              </a:rPr>
              <a:t>Contributing to</a:t>
            </a:r>
          </a:p>
        </p:txBody>
      </p:sp>
      <p:pic>
        <p:nvPicPr>
          <p:cNvPr id="10" name="Picture 9">
            <a:extLst>
              <a:ext uri="{FF2B5EF4-FFF2-40B4-BE49-F238E27FC236}">
                <a16:creationId xmlns:a16="http://schemas.microsoft.com/office/drawing/2014/main" id="{5C445785-88B4-AF4A-9A7D-8D742FCA2DEF}"/>
              </a:ext>
            </a:extLst>
          </p:cNvPr>
          <p:cNvPicPr>
            <a:picLocks noChangeAspect="1"/>
          </p:cNvPicPr>
          <p:nvPr/>
        </p:nvPicPr>
        <p:blipFill>
          <a:blip r:embed="rId2"/>
          <a:stretch>
            <a:fillRect/>
          </a:stretch>
        </p:blipFill>
        <p:spPr>
          <a:xfrm>
            <a:off x="274319" y="3112997"/>
            <a:ext cx="11625943" cy="2565944"/>
          </a:xfrm>
          <a:prstGeom prst="rect">
            <a:avLst/>
          </a:prstGeom>
        </p:spPr>
      </p:pic>
    </p:spTree>
    <p:extLst>
      <p:ext uri="{BB962C8B-B14F-4D97-AF65-F5344CB8AC3E}">
        <p14:creationId xmlns:p14="http://schemas.microsoft.com/office/powerpoint/2010/main" val="212888722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4653E5-A134-B944-8C43-3D218176CDE5}"/>
              </a:ext>
            </a:extLst>
          </p:cNvPr>
          <p:cNvPicPr>
            <a:picLocks noChangeAspect="1"/>
          </p:cNvPicPr>
          <p:nvPr/>
        </p:nvPicPr>
        <p:blipFill>
          <a:blip r:embed="rId2"/>
          <a:stretch>
            <a:fillRect/>
          </a:stretch>
        </p:blipFill>
        <p:spPr>
          <a:xfrm>
            <a:off x="2604373" y="809090"/>
            <a:ext cx="6986427" cy="5239820"/>
          </a:xfrm>
          <a:prstGeom prst="rect">
            <a:avLst/>
          </a:prstGeom>
        </p:spPr>
      </p:pic>
    </p:spTree>
    <p:extLst>
      <p:ext uri="{BB962C8B-B14F-4D97-AF65-F5344CB8AC3E}">
        <p14:creationId xmlns:p14="http://schemas.microsoft.com/office/powerpoint/2010/main" val="28444961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03EB6-F538-5A45-BF0B-86011ED0927E}"/>
              </a:ext>
            </a:extLst>
          </p:cNvPr>
          <p:cNvPicPr>
            <a:picLocks noChangeAspect="1"/>
          </p:cNvPicPr>
          <p:nvPr/>
        </p:nvPicPr>
        <p:blipFill>
          <a:blip r:embed="rId2"/>
          <a:stretch>
            <a:fillRect/>
          </a:stretch>
        </p:blipFill>
        <p:spPr>
          <a:xfrm>
            <a:off x="0" y="-1"/>
            <a:ext cx="12195175" cy="10865843"/>
          </a:xfrm>
          <a:prstGeom prst="rect">
            <a:avLst/>
          </a:prstGeom>
        </p:spPr>
      </p:pic>
    </p:spTree>
    <p:extLst>
      <p:ext uri="{BB962C8B-B14F-4D97-AF65-F5344CB8AC3E}">
        <p14:creationId xmlns:p14="http://schemas.microsoft.com/office/powerpoint/2010/main" val="2311976915"/>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0" accel="50000" decel="50000" fill="hold" nodeType="clickEffect">
                                  <p:stCondLst>
                                    <p:cond delay="0"/>
                                  </p:stCondLst>
                                  <p:childTnLst>
                                    <p:animMotion origin="layout" path="M 0 3.7037E-7 L 0 -0.58611 " pathEditMode="relative" rAng="0" ptsTypes="AA">
                                      <p:cBhvr>
                                        <p:cTn id="6" dur="2000" fill="hold"/>
                                        <p:tgtEl>
                                          <p:spTgt spid="5"/>
                                        </p:tgtEl>
                                        <p:attrNameLst>
                                          <p:attrName>ppt_x</p:attrName>
                                          <p:attrName>ppt_y</p:attrName>
                                        </p:attrNameLst>
                                      </p:cBhvr>
                                      <p:rCtr x="0" y="-29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7CA964-7128-0D41-9CC7-465E6B2F6185}"/>
              </a:ext>
            </a:extLst>
          </p:cNvPr>
          <p:cNvPicPr>
            <a:picLocks noChangeAspect="1"/>
          </p:cNvPicPr>
          <p:nvPr/>
        </p:nvPicPr>
        <p:blipFill>
          <a:blip r:embed="rId2"/>
          <a:stretch>
            <a:fillRect/>
          </a:stretch>
        </p:blipFill>
        <p:spPr>
          <a:xfrm>
            <a:off x="-1" y="-4018117"/>
            <a:ext cx="12195175" cy="10865843"/>
          </a:xfrm>
          <a:prstGeom prst="rect">
            <a:avLst/>
          </a:prstGeom>
        </p:spPr>
      </p:pic>
      <p:sp>
        <p:nvSpPr>
          <p:cNvPr id="2" name="Oval 1">
            <a:extLst>
              <a:ext uri="{FF2B5EF4-FFF2-40B4-BE49-F238E27FC236}">
                <a16:creationId xmlns:a16="http://schemas.microsoft.com/office/drawing/2014/main" id="{15F93F9D-BA80-2243-99AE-4F1D9B59A66E}"/>
              </a:ext>
            </a:extLst>
          </p:cNvPr>
          <p:cNvSpPr/>
          <p:nvPr/>
        </p:nvSpPr>
        <p:spPr bwMode="gray">
          <a:xfrm>
            <a:off x="1017142" y="3021886"/>
            <a:ext cx="2969231" cy="814227"/>
          </a:xfrm>
          <a:prstGeom prst="ellipse">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670958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2D9FC-FA5C-034E-ADE8-0BC00E15743A}"/>
              </a:ext>
            </a:extLst>
          </p:cNvPr>
          <p:cNvPicPr>
            <a:picLocks noChangeAspect="1"/>
          </p:cNvPicPr>
          <p:nvPr/>
        </p:nvPicPr>
        <p:blipFill>
          <a:blip r:embed="rId2"/>
          <a:stretch>
            <a:fillRect/>
          </a:stretch>
        </p:blipFill>
        <p:spPr>
          <a:xfrm>
            <a:off x="0" y="841902"/>
            <a:ext cx="12195175" cy="5667999"/>
          </a:xfrm>
          <a:prstGeom prst="rect">
            <a:avLst/>
          </a:prstGeom>
        </p:spPr>
      </p:pic>
    </p:spTree>
    <p:extLst>
      <p:ext uri="{BB962C8B-B14F-4D97-AF65-F5344CB8AC3E}">
        <p14:creationId xmlns:p14="http://schemas.microsoft.com/office/powerpoint/2010/main" val="3701601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D2D9FC-FA5C-034E-ADE8-0BC00E15743A}"/>
              </a:ext>
            </a:extLst>
          </p:cNvPr>
          <p:cNvPicPr>
            <a:picLocks noChangeAspect="1"/>
          </p:cNvPicPr>
          <p:nvPr/>
        </p:nvPicPr>
        <p:blipFill>
          <a:blip r:embed="rId2"/>
          <a:stretch>
            <a:fillRect/>
          </a:stretch>
        </p:blipFill>
        <p:spPr>
          <a:xfrm>
            <a:off x="0" y="841902"/>
            <a:ext cx="12195175" cy="5667999"/>
          </a:xfrm>
          <a:prstGeom prst="rect">
            <a:avLst/>
          </a:prstGeom>
        </p:spPr>
      </p:pic>
      <p:sp>
        <p:nvSpPr>
          <p:cNvPr id="2" name="Oval 1">
            <a:extLst>
              <a:ext uri="{FF2B5EF4-FFF2-40B4-BE49-F238E27FC236}">
                <a16:creationId xmlns:a16="http://schemas.microsoft.com/office/drawing/2014/main" id="{F249EF76-5BA7-4948-A10B-3F4B76A1FB99}"/>
              </a:ext>
            </a:extLst>
          </p:cNvPr>
          <p:cNvSpPr/>
          <p:nvPr/>
        </p:nvSpPr>
        <p:spPr bwMode="gray">
          <a:xfrm>
            <a:off x="3396343" y="2133600"/>
            <a:ext cx="5477691" cy="1105989"/>
          </a:xfrm>
          <a:prstGeom prst="ellipse">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4" name="Straight Arrow Connector 3">
            <a:extLst>
              <a:ext uri="{FF2B5EF4-FFF2-40B4-BE49-F238E27FC236}">
                <a16:creationId xmlns:a16="http://schemas.microsoft.com/office/drawing/2014/main" id="{3A6CC8A0-C7A6-8046-852B-205695702126}"/>
              </a:ext>
            </a:extLst>
          </p:cNvPr>
          <p:cNvCxnSpPr/>
          <p:nvPr/>
        </p:nvCxnSpPr>
        <p:spPr>
          <a:xfrm>
            <a:off x="6097587" y="3361509"/>
            <a:ext cx="0" cy="1506582"/>
          </a:xfrm>
          <a:prstGeom prst="straightConnector1">
            <a:avLst/>
          </a:prstGeom>
          <a:ln w="508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392C663-2176-0B4E-814E-2C09DED48DEE}"/>
              </a:ext>
            </a:extLst>
          </p:cNvPr>
          <p:cNvCxnSpPr>
            <a:cxnSpLocks/>
          </p:cNvCxnSpPr>
          <p:nvPr/>
        </p:nvCxnSpPr>
        <p:spPr>
          <a:xfrm>
            <a:off x="7080069" y="3300549"/>
            <a:ext cx="409302" cy="2629988"/>
          </a:xfrm>
          <a:prstGeom prst="straightConnector1">
            <a:avLst/>
          </a:prstGeom>
          <a:ln w="508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116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579431-35E7-6641-B9E2-4944D3F4C0F8}"/>
              </a:ext>
            </a:extLst>
          </p:cNvPr>
          <p:cNvPicPr>
            <a:picLocks noChangeAspect="1"/>
          </p:cNvPicPr>
          <p:nvPr/>
        </p:nvPicPr>
        <p:blipFill>
          <a:blip r:embed="rId2"/>
          <a:stretch>
            <a:fillRect/>
          </a:stretch>
        </p:blipFill>
        <p:spPr>
          <a:xfrm>
            <a:off x="0" y="1896981"/>
            <a:ext cx="12195175" cy="3064038"/>
          </a:xfrm>
          <a:prstGeom prst="rect">
            <a:avLst/>
          </a:prstGeom>
        </p:spPr>
      </p:pic>
    </p:spTree>
    <p:extLst>
      <p:ext uri="{BB962C8B-B14F-4D97-AF65-F5344CB8AC3E}">
        <p14:creationId xmlns:p14="http://schemas.microsoft.com/office/powerpoint/2010/main" val="3244570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2F887D-DC39-0846-8B92-0F98EF2574D3}"/>
              </a:ext>
            </a:extLst>
          </p:cNvPr>
          <p:cNvPicPr>
            <a:picLocks noChangeAspect="1"/>
          </p:cNvPicPr>
          <p:nvPr/>
        </p:nvPicPr>
        <p:blipFill>
          <a:blip r:embed="rId3"/>
          <a:stretch>
            <a:fillRect/>
          </a:stretch>
        </p:blipFill>
        <p:spPr>
          <a:xfrm>
            <a:off x="-1" y="-1"/>
            <a:ext cx="12195175" cy="23832527"/>
          </a:xfrm>
          <a:prstGeom prst="rect">
            <a:avLst/>
          </a:prstGeom>
        </p:spPr>
      </p:pic>
    </p:spTree>
    <p:extLst>
      <p:ext uri="{BB962C8B-B14F-4D97-AF65-F5344CB8AC3E}">
        <p14:creationId xmlns:p14="http://schemas.microsoft.com/office/powerpoint/2010/main" val="1728830275"/>
      </p:ext>
    </p:extLst>
  </p:cSld>
  <p:clrMapOvr>
    <a:masterClrMapping/>
  </p:clrMapOvr>
  <mc:AlternateContent xmlns:mc="http://schemas.openxmlformats.org/markup-compatibility/2006">
    <mc:Choice xmlns:p14="http://schemas.microsoft.com/office/powerpoint/2010/main" Requires="p14">
      <p:transition spd="slow" p14:dur="1250">
        <p14:switch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2.27917 " pathEditMode="relative" rAng="0" ptsTypes="AA">
                                      <p:cBhvr>
                                        <p:cTn id="6" dur="2000" fill="hold"/>
                                        <p:tgtEl>
                                          <p:spTgt spid="6"/>
                                        </p:tgtEl>
                                        <p:attrNameLst>
                                          <p:attrName>ppt_x</p:attrName>
                                          <p:attrName>ppt_y</p:attrName>
                                        </p:attrNameLst>
                                      </p:cBhvr>
                                      <p:rCtr x="0" y="-113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AFD6F5-8DBB-524C-B951-EC04FB40D29B}"/>
              </a:ext>
            </a:extLst>
          </p:cNvPr>
          <p:cNvPicPr>
            <a:picLocks noChangeAspect="1"/>
          </p:cNvPicPr>
          <p:nvPr/>
        </p:nvPicPr>
        <p:blipFill>
          <a:blip r:embed="rId3"/>
          <a:stretch>
            <a:fillRect/>
          </a:stretch>
        </p:blipFill>
        <p:spPr>
          <a:xfrm>
            <a:off x="0" y="-15631501"/>
            <a:ext cx="12195175" cy="23832527"/>
          </a:xfrm>
          <a:prstGeom prst="rect">
            <a:avLst/>
          </a:prstGeom>
        </p:spPr>
      </p:pic>
      <p:sp>
        <p:nvSpPr>
          <p:cNvPr id="4" name="Rounded Rectangle 3">
            <a:extLst>
              <a:ext uri="{FF2B5EF4-FFF2-40B4-BE49-F238E27FC236}">
                <a16:creationId xmlns:a16="http://schemas.microsoft.com/office/drawing/2014/main" id="{8A77B90B-AEA6-DE44-A41C-08E45AAAF549}"/>
              </a:ext>
            </a:extLst>
          </p:cNvPr>
          <p:cNvSpPr/>
          <p:nvPr/>
        </p:nvSpPr>
        <p:spPr bwMode="gray">
          <a:xfrm>
            <a:off x="1885950" y="585788"/>
            <a:ext cx="6900863" cy="785812"/>
          </a:xfrm>
          <a:prstGeom prst="roundRect">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ounded Rectangle 6">
            <a:extLst>
              <a:ext uri="{FF2B5EF4-FFF2-40B4-BE49-F238E27FC236}">
                <a16:creationId xmlns:a16="http://schemas.microsoft.com/office/drawing/2014/main" id="{9B018B52-66C8-374B-BF74-7818DBE853D6}"/>
              </a:ext>
            </a:extLst>
          </p:cNvPr>
          <p:cNvSpPr/>
          <p:nvPr/>
        </p:nvSpPr>
        <p:spPr bwMode="gray">
          <a:xfrm>
            <a:off x="1885949" y="4552951"/>
            <a:ext cx="6900863" cy="1890712"/>
          </a:xfrm>
          <a:prstGeom prst="roundRect">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195827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7DB7F-D867-0340-A5A7-458D82205DEB}"/>
              </a:ext>
            </a:extLst>
          </p:cNvPr>
          <p:cNvPicPr>
            <a:picLocks noChangeAspect="1"/>
          </p:cNvPicPr>
          <p:nvPr/>
        </p:nvPicPr>
        <p:blipFill>
          <a:blip r:embed="rId3"/>
          <a:stretch>
            <a:fillRect/>
          </a:stretch>
        </p:blipFill>
        <p:spPr>
          <a:xfrm>
            <a:off x="2401887" y="1143000"/>
            <a:ext cx="7391400" cy="4572000"/>
          </a:xfrm>
          <a:prstGeom prst="rect">
            <a:avLst/>
          </a:prstGeom>
        </p:spPr>
      </p:pic>
    </p:spTree>
    <p:extLst>
      <p:ext uri="{BB962C8B-B14F-4D97-AF65-F5344CB8AC3E}">
        <p14:creationId xmlns:p14="http://schemas.microsoft.com/office/powerpoint/2010/main" val="1788899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A97AB-D059-8C40-B585-382F106BAB49}"/>
              </a:ext>
            </a:extLst>
          </p:cNvPr>
          <p:cNvPicPr>
            <a:picLocks noChangeAspect="1"/>
          </p:cNvPicPr>
          <p:nvPr/>
        </p:nvPicPr>
        <p:blipFill>
          <a:blip r:embed="rId3"/>
          <a:stretch>
            <a:fillRect/>
          </a:stretch>
        </p:blipFill>
        <p:spPr>
          <a:xfrm>
            <a:off x="-1" y="0"/>
            <a:ext cx="12195175" cy="21097652"/>
          </a:xfrm>
          <a:prstGeom prst="rect">
            <a:avLst/>
          </a:prstGeom>
        </p:spPr>
      </p:pic>
    </p:spTree>
    <p:extLst>
      <p:ext uri="{BB962C8B-B14F-4D97-AF65-F5344CB8AC3E}">
        <p14:creationId xmlns:p14="http://schemas.microsoft.com/office/powerpoint/2010/main" val="274840105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02292 L 0 -1.98032 " pathEditMode="relative" rAng="0" ptsTypes="AA">
                                      <p:cBhvr>
                                        <p:cTn id="6" dur="2000" fill="hold"/>
                                        <p:tgtEl>
                                          <p:spTgt spid="3"/>
                                        </p:tgtEl>
                                        <p:attrNameLst>
                                          <p:attrName>ppt_x</p:attrName>
                                          <p:attrName>ppt_y</p:attrName>
                                        </p:attrNameLst>
                                      </p:cBhvr>
                                      <p:rCtr x="0" y="-100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6AF531-52AC-D841-938B-81DF3C510C21}"/>
              </a:ext>
            </a:extLst>
          </p:cNvPr>
          <p:cNvPicPr>
            <a:picLocks noChangeAspect="1"/>
          </p:cNvPicPr>
          <p:nvPr/>
        </p:nvPicPr>
        <p:blipFill>
          <a:blip r:embed="rId2"/>
          <a:stretch>
            <a:fillRect/>
          </a:stretch>
        </p:blipFill>
        <p:spPr>
          <a:xfrm>
            <a:off x="0" y="-13584271"/>
            <a:ext cx="12195175" cy="21097652"/>
          </a:xfrm>
          <a:prstGeom prst="rect">
            <a:avLst/>
          </a:prstGeom>
        </p:spPr>
      </p:pic>
      <p:sp>
        <p:nvSpPr>
          <p:cNvPr id="5" name="Rounded Rectangle 4">
            <a:extLst>
              <a:ext uri="{FF2B5EF4-FFF2-40B4-BE49-F238E27FC236}">
                <a16:creationId xmlns:a16="http://schemas.microsoft.com/office/drawing/2014/main" id="{400735FC-316F-7A42-AD83-CA5F26F22F1F}"/>
              </a:ext>
            </a:extLst>
          </p:cNvPr>
          <p:cNvSpPr/>
          <p:nvPr/>
        </p:nvSpPr>
        <p:spPr bwMode="gray">
          <a:xfrm>
            <a:off x="1185863" y="103790"/>
            <a:ext cx="7615237" cy="1257300"/>
          </a:xfrm>
          <a:prstGeom prst="roundRect">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a:extLst>
              <a:ext uri="{FF2B5EF4-FFF2-40B4-BE49-F238E27FC236}">
                <a16:creationId xmlns:a16="http://schemas.microsoft.com/office/drawing/2014/main" id="{4CD5CB36-0DBE-FA4F-92A5-5364B4EE84A1}"/>
              </a:ext>
            </a:extLst>
          </p:cNvPr>
          <p:cNvSpPr/>
          <p:nvPr/>
        </p:nvSpPr>
        <p:spPr bwMode="gray">
          <a:xfrm>
            <a:off x="1714500" y="5775928"/>
            <a:ext cx="7086600" cy="957262"/>
          </a:xfrm>
          <a:prstGeom prst="roundRect">
            <a:avLst/>
          </a:prstGeom>
          <a:noFill/>
          <a:ln w="508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489303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3CC263-F248-FC4C-950C-9A39BCF3EA95}"/>
              </a:ext>
            </a:extLst>
          </p:cNvPr>
          <p:cNvPicPr>
            <a:picLocks noChangeAspect="1"/>
          </p:cNvPicPr>
          <p:nvPr/>
        </p:nvPicPr>
        <p:blipFill>
          <a:blip r:embed="rId2"/>
          <a:stretch>
            <a:fillRect/>
          </a:stretch>
        </p:blipFill>
        <p:spPr>
          <a:xfrm>
            <a:off x="698528" y="748464"/>
            <a:ext cx="993638" cy="343351"/>
          </a:xfrm>
          <a:prstGeom prst="rect">
            <a:avLst/>
          </a:prstGeom>
        </p:spPr>
      </p:pic>
      <p:sp>
        <p:nvSpPr>
          <p:cNvPr id="7" name="TextBox 6">
            <a:extLst>
              <a:ext uri="{FF2B5EF4-FFF2-40B4-BE49-F238E27FC236}">
                <a16:creationId xmlns:a16="http://schemas.microsoft.com/office/drawing/2014/main" id="{82A21691-BB31-534A-B94A-0E3E3BB4B74A}"/>
              </a:ext>
            </a:extLst>
          </p:cNvPr>
          <p:cNvSpPr txBox="1"/>
          <p:nvPr/>
        </p:nvSpPr>
        <p:spPr>
          <a:xfrm>
            <a:off x="1955427" y="625366"/>
            <a:ext cx="6309420"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Recipe of Good Contribution</a:t>
            </a:r>
          </a:p>
        </p:txBody>
      </p:sp>
      <p:sp>
        <p:nvSpPr>
          <p:cNvPr id="8" name="TextBox 7">
            <a:extLst>
              <a:ext uri="{FF2B5EF4-FFF2-40B4-BE49-F238E27FC236}">
                <a16:creationId xmlns:a16="http://schemas.microsoft.com/office/drawing/2014/main" id="{79B89672-A22E-464E-989D-4EC8BAB59354}"/>
              </a:ext>
            </a:extLst>
          </p:cNvPr>
          <p:cNvSpPr txBox="1"/>
          <p:nvPr/>
        </p:nvSpPr>
        <p:spPr>
          <a:xfrm>
            <a:off x="1646707" y="1411065"/>
            <a:ext cx="8901759" cy="3185487"/>
          </a:xfrm>
          <a:prstGeom prst="rect">
            <a:avLst/>
          </a:prstGeom>
          <a:noFill/>
        </p:spPr>
        <p:txBody>
          <a:bodyPr wrap="square" lIns="0" tIns="0" rIns="0" bIns="0" rtlCol="0">
            <a:spAutoFit/>
          </a:bodyPr>
          <a:lstStyle/>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Make sure you allowed to contribute</a:t>
            </a:r>
          </a:p>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Be polite, respect collaborators vision</a:t>
            </a:r>
          </a:p>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Don’t reinvent the wheel</a:t>
            </a:r>
          </a:p>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Be as precise as possible</a:t>
            </a:r>
          </a:p>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Discuss an issue </a:t>
            </a:r>
            <a:r>
              <a:rPr lang="en-US" sz="1800" b="1" kern="0" dirty="0">
                <a:ea typeface="Arial Unicode MS" pitchFamily="34" charset="-128"/>
                <a:cs typeface="Arial Unicode MS" pitchFamily="34" charset="-128"/>
              </a:rPr>
              <a:t>before</a:t>
            </a:r>
            <a:r>
              <a:rPr lang="en-US" sz="1800" kern="0" dirty="0">
                <a:ea typeface="Arial Unicode MS" pitchFamily="34" charset="-128"/>
                <a:cs typeface="Arial Unicode MS" pitchFamily="34" charset="-128"/>
              </a:rPr>
              <a:t> making PR</a:t>
            </a:r>
          </a:p>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Anticipate changes to your work</a:t>
            </a:r>
          </a:p>
          <a:p>
            <a:pPr marL="342900" indent="-342900" fontAlgn="base">
              <a:spcBef>
                <a:spcPct val="50000"/>
              </a:spcBef>
              <a:spcAft>
                <a:spcPct val="0"/>
              </a:spcAft>
              <a:buClr>
                <a:srgbClr val="6F42C1"/>
              </a:buClr>
              <a:buSzPct val="80000"/>
              <a:buFont typeface="+mj-lt"/>
              <a:buAutoNum type="arabicPeriod"/>
            </a:pPr>
            <a:r>
              <a:rPr lang="en-US" sz="1800" kern="0" dirty="0">
                <a:ea typeface="Arial Unicode MS" pitchFamily="34" charset="-128"/>
                <a:cs typeface="Arial Unicode MS" pitchFamily="34" charset="-128"/>
              </a:rPr>
              <a:t>Enjoy</a:t>
            </a:r>
          </a:p>
          <a:p>
            <a:pPr marL="342900" indent="-342900" fontAlgn="base">
              <a:spcBef>
                <a:spcPct val="50000"/>
              </a:spcBef>
              <a:spcAft>
                <a:spcPct val="0"/>
              </a:spcAft>
              <a:buClr>
                <a:srgbClr val="6F42C1"/>
              </a:buClr>
              <a:buSzPct val="80000"/>
              <a:buFont typeface="+mj-lt"/>
              <a:buAutoNum type="arabicPeriod"/>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86176069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30398B-FB0B-FD48-960A-5C55294475DD}"/>
              </a:ext>
            </a:extLst>
          </p:cNvPr>
          <p:cNvPicPr>
            <a:picLocks noChangeAspect="1"/>
          </p:cNvPicPr>
          <p:nvPr/>
        </p:nvPicPr>
        <p:blipFill>
          <a:blip r:embed="rId3"/>
          <a:stretch>
            <a:fillRect/>
          </a:stretch>
        </p:blipFill>
        <p:spPr>
          <a:xfrm>
            <a:off x="0" y="0"/>
            <a:ext cx="12195175" cy="8130117"/>
          </a:xfrm>
          <a:prstGeom prst="rect">
            <a:avLst/>
          </a:prstGeom>
        </p:spPr>
      </p:pic>
    </p:spTree>
    <p:extLst>
      <p:ext uri="{BB962C8B-B14F-4D97-AF65-F5344CB8AC3E}">
        <p14:creationId xmlns:p14="http://schemas.microsoft.com/office/powerpoint/2010/main" val="990504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0.18426 " pathEditMode="relative" rAng="0" ptsTypes="AA">
                                      <p:cBhvr>
                                        <p:cTn id="6" dur="2000" fill="hold"/>
                                        <p:tgtEl>
                                          <p:spTgt spid="8"/>
                                        </p:tgtEl>
                                        <p:attrNameLst>
                                          <p:attrName>ppt_x</p:attrName>
                                          <p:attrName>ppt_y</p:attrName>
                                        </p:attrNameLst>
                                      </p:cBhvr>
                                      <p:rCtr x="0" y="-9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BC67CD-4E85-F349-B2FF-BD0784D5B5CC}"/>
              </a:ext>
            </a:extLst>
          </p:cNvPr>
          <p:cNvSpPr txBox="1"/>
          <p:nvPr/>
        </p:nvSpPr>
        <p:spPr>
          <a:xfrm>
            <a:off x="7891552" y="378307"/>
            <a:ext cx="3784690" cy="138602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200" b="1" kern="0" dirty="0">
                <a:solidFill>
                  <a:schemeClr val="bg1">
                    <a:lumMod val="95000"/>
                  </a:schemeClr>
                </a:solidFill>
                <a:latin typeface="Zapfino" panose="03030300040707070C03" pitchFamily="66" charset="77"/>
                <a:ea typeface="Arial Unicode MS" pitchFamily="34" charset="-128"/>
                <a:cs typeface="Arial Unicode MS" pitchFamily="34" charset="-128"/>
              </a:rPr>
              <a:t>Key Takeaways</a:t>
            </a:r>
          </a:p>
        </p:txBody>
      </p:sp>
      <p:sp>
        <p:nvSpPr>
          <p:cNvPr id="3" name="TextBox 2">
            <a:extLst>
              <a:ext uri="{FF2B5EF4-FFF2-40B4-BE49-F238E27FC236}">
                <a16:creationId xmlns:a16="http://schemas.microsoft.com/office/drawing/2014/main" id="{A7DCF12F-8C6C-8448-BFD6-90089AFAD75B}"/>
              </a:ext>
            </a:extLst>
          </p:cNvPr>
          <p:cNvSpPr txBox="1"/>
          <p:nvPr/>
        </p:nvSpPr>
        <p:spPr>
          <a:xfrm>
            <a:off x="822960" y="1899420"/>
            <a:ext cx="9929000" cy="1723549"/>
          </a:xfrm>
          <a:prstGeom prst="rect">
            <a:avLst/>
          </a:prstGeom>
          <a:noFill/>
        </p:spPr>
        <p:txBody>
          <a:bodyPr wrap="none" lIns="0" tIns="0" rIns="0" bIns="0" rtlCol="0">
            <a:spAutoFit/>
          </a:bodyPr>
          <a:lstStyle/>
          <a:p>
            <a:pPr marL="285750" indent="-285750" fontAlgn="base">
              <a:spcBef>
                <a:spcPct val="50000"/>
              </a:spcBef>
              <a:spcAft>
                <a:spcPct val="0"/>
              </a:spcAft>
              <a:buClr>
                <a:srgbClr val="F0AB00"/>
              </a:buClr>
              <a:buSzPct val="120000"/>
              <a:buFont typeface="Wingdings" pitchFamily="2" charset="2"/>
              <a:buChar char="ü"/>
            </a:pPr>
            <a:r>
              <a:rPr lang="en-US" sz="2800" b="1" kern="0" dirty="0">
                <a:ea typeface="Arial Unicode MS" pitchFamily="34" charset="-128"/>
                <a:cs typeface="Arial Unicode MS" pitchFamily="34" charset="-128"/>
              </a:rPr>
              <a:t>Remember</a:t>
            </a:r>
            <a:r>
              <a:rPr lang="en-US" sz="2800" kern="0" dirty="0">
                <a:ea typeface="Arial Unicode MS" pitchFamily="34" charset="-128"/>
                <a:cs typeface="Arial Unicode MS" pitchFamily="34" charset="-128"/>
              </a:rPr>
              <a:t>, Open Source Software is a </a:t>
            </a:r>
            <a:r>
              <a:rPr lang="en-US" sz="2800" b="1" kern="0" dirty="0">
                <a:ea typeface="Arial Unicode MS" pitchFamily="34" charset="-128"/>
                <a:cs typeface="Arial Unicode MS" pitchFamily="34" charset="-128"/>
              </a:rPr>
              <a:t>code</a:t>
            </a:r>
            <a:r>
              <a:rPr lang="en-US" sz="2800" kern="0" dirty="0">
                <a:ea typeface="Arial Unicode MS" pitchFamily="34" charset="-128"/>
                <a:cs typeface="Arial Unicode MS" pitchFamily="34" charset="-128"/>
              </a:rPr>
              <a:t> with a </a:t>
            </a:r>
            <a:r>
              <a:rPr lang="en-US" sz="2800" b="1" kern="0" dirty="0">
                <a:ea typeface="Arial Unicode MS" pitchFamily="34" charset="-128"/>
                <a:cs typeface="Arial Unicode MS" pitchFamily="34" charset="-128"/>
              </a:rPr>
              <a:t>license</a:t>
            </a:r>
          </a:p>
          <a:p>
            <a:pPr marL="285750" indent="-285750" fontAlgn="base">
              <a:spcBef>
                <a:spcPct val="50000"/>
              </a:spcBef>
              <a:spcAft>
                <a:spcPct val="0"/>
              </a:spcAft>
              <a:buClr>
                <a:srgbClr val="F0AB00"/>
              </a:buClr>
              <a:buSzPct val="120000"/>
              <a:buFont typeface="Wingdings" pitchFamily="2" charset="2"/>
              <a:buChar char="ü"/>
            </a:pPr>
            <a:r>
              <a:rPr lang="en-US" sz="2800" b="1" kern="0" dirty="0">
                <a:ea typeface="Arial Unicode MS" pitchFamily="34" charset="-128"/>
                <a:cs typeface="Arial Unicode MS" pitchFamily="34" charset="-128"/>
              </a:rPr>
              <a:t>Use</a:t>
            </a:r>
            <a:r>
              <a:rPr lang="en-US" sz="2800" kern="0" dirty="0">
                <a:ea typeface="Arial Unicode MS" pitchFamily="34" charset="-128"/>
                <a:cs typeface="Arial Unicode MS" pitchFamily="34" charset="-128"/>
              </a:rPr>
              <a:t> Open Source Software </a:t>
            </a:r>
            <a:r>
              <a:rPr lang="en-US" sz="2800" b="1" kern="0" dirty="0">
                <a:ea typeface="Arial Unicode MS" pitchFamily="34" charset="-128"/>
                <a:cs typeface="Arial Unicode MS" pitchFamily="34" charset="-128"/>
              </a:rPr>
              <a:t>smartly</a:t>
            </a:r>
          </a:p>
          <a:p>
            <a:pPr marL="285750" indent="-285750" fontAlgn="base">
              <a:spcBef>
                <a:spcPct val="50000"/>
              </a:spcBef>
              <a:spcAft>
                <a:spcPct val="0"/>
              </a:spcAft>
              <a:buClr>
                <a:srgbClr val="F0AB00"/>
              </a:buClr>
              <a:buSzPct val="120000"/>
              <a:buFont typeface="Wingdings" pitchFamily="2" charset="2"/>
              <a:buChar char="ü"/>
            </a:pPr>
            <a:r>
              <a:rPr lang="en-US" sz="2800" b="1" kern="0" dirty="0">
                <a:ea typeface="Arial Unicode MS" pitchFamily="34" charset="-128"/>
                <a:cs typeface="Arial Unicode MS" pitchFamily="34" charset="-128"/>
              </a:rPr>
              <a:t>Contribute</a:t>
            </a:r>
            <a:r>
              <a:rPr lang="en-US" sz="2800" kern="0" dirty="0">
                <a:ea typeface="Arial Unicode MS" pitchFamily="34" charset="-128"/>
                <a:cs typeface="Arial Unicode MS" pitchFamily="34" charset="-128"/>
              </a:rPr>
              <a:t> to Open Source Software, it’s </a:t>
            </a:r>
            <a:r>
              <a:rPr lang="en-US" sz="2800" b="1" kern="0" dirty="0">
                <a:ea typeface="Arial Unicode MS" pitchFamily="34" charset="-128"/>
                <a:cs typeface="Arial Unicode MS" pitchFamily="34" charset="-128"/>
              </a:rPr>
              <a:t>not that hard</a:t>
            </a:r>
          </a:p>
        </p:txBody>
      </p:sp>
    </p:spTree>
    <p:extLst>
      <p:ext uri="{BB962C8B-B14F-4D97-AF65-F5344CB8AC3E}">
        <p14:creationId xmlns:p14="http://schemas.microsoft.com/office/powerpoint/2010/main" val="332302640"/>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0351F43-BA5A-A544-B6E9-B15083C3423B}"/>
              </a:ext>
            </a:extLst>
          </p:cNvPr>
          <p:cNvGrpSpPr/>
          <p:nvPr/>
        </p:nvGrpSpPr>
        <p:grpSpPr>
          <a:xfrm>
            <a:off x="822960" y="378307"/>
            <a:ext cx="10853282" cy="3244662"/>
            <a:chOff x="822960" y="378307"/>
            <a:chExt cx="10853282" cy="3244662"/>
          </a:xfrm>
        </p:grpSpPr>
        <p:sp>
          <p:nvSpPr>
            <p:cNvPr id="2" name="TextBox 1">
              <a:extLst>
                <a:ext uri="{FF2B5EF4-FFF2-40B4-BE49-F238E27FC236}">
                  <a16:creationId xmlns:a16="http://schemas.microsoft.com/office/drawing/2014/main" id="{31BC67CD-4E85-F349-B2FF-BD0784D5B5CC}"/>
                </a:ext>
              </a:extLst>
            </p:cNvPr>
            <p:cNvSpPr txBox="1"/>
            <p:nvPr/>
          </p:nvSpPr>
          <p:spPr>
            <a:xfrm>
              <a:off x="7891552" y="378307"/>
              <a:ext cx="3784690" cy="138602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200" b="1" kern="0" dirty="0">
                  <a:solidFill>
                    <a:schemeClr val="bg1">
                      <a:lumMod val="95000"/>
                    </a:schemeClr>
                  </a:solidFill>
                  <a:latin typeface="Zapfino" panose="03030300040707070C03" pitchFamily="66" charset="77"/>
                  <a:ea typeface="Arial Unicode MS" pitchFamily="34" charset="-128"/>
                  <a:cs typeface="Arial Unicode MS" pitchFamily="34" charset="-128"/>
                </a:rPr>
                <a:t>Key Takeaways</a:t>
              </a:r>
            </a:p>
          </p:txBody>
        </p:sp>
        <p:sp>
          <p:nvSpPr>
            <p:cNvPr id="3" name="TextBox 2">
              <a:extLst>
                <a:ext uri="{FF2B5EF4-FFF2-40B4-BE49-F238E27FC236}">
                  <a16:creationId xmlns:a16="http://schemas.microsoft.com/office/drawing/2014/main" id="{A7DCF12F-8C6C-8448-BFD6-90089AFAD75B}"/>
                </a:ext>
              </a:extLst>
            </p:cNvPr>
            <p:cNvSpPr txBox="1"/>
            <p:nvPr/>
          </p:nvSpPr>
          <p:spPr>
            <a:xfrm>
              <a:off x="822960" y="1899420"/>
              <a:ext cx="9929000" cy="1723549"/>
            </a:xfrm>
            <a:prstGeom prst="rect">
              <a:avLst/>
            </a:prstGeom>
            <a:noFill/>
          </p:spPr>
          <p:txBody>
            <a:bodyPr wrap="none" lIns="0" tIns="0" rIns="0" bIns="0" rtlCol="0">
              <a:spAutoFit/>
            </a:bodyPr>
            <a:lstStyle/>
            <a:p>
              <a:pPr marL="285750" indent="-285750" fontAlgn="base">
                <a:spcBef>
                  <a:spcPct val="50000"/>
                </a:spcBef>
                <a:spcAft>
                  <a:spcPct val="0"/>
                </a:spcAft>
                <a:buClr>
                  <a:srgbClr val="F0AB00"/>
                </a:buClr>
                <a:buSzPct val="120000"/>
                <a:buFont typeface="Wingdings" pitchFamily="2" charset="2"/>
                <a:buChar char="ü"/>
              </a:pPr>
              <a:r>
                <a:rPr lang="en-US" sz="2800" b="1" kern="0" dirty="0">
                  <a:ea typeface="Arial Unicode MS" pitchFamily="34" charset="-128"/>
                  <a:cs typeface="Arial Unicode MS" pitchFamily="34" charset="-128"/>
                </a:rPr>
                <a:t>Remember</a:t>
              </a:r>
              <a:r>
                <a:rPr lang="en-US" sz="2800" kern="0" dirty="0">
                  <a:ea typeface="Arial Unicode MS" pitchFamily="34" charset="-128"/>
                  <a:cs typeface="Arial Unicode MS" pitchFamily="34" charset="-128"/>
                </a:rPr>
                <a:t>, Open Source Software is a </a:t>
              </a:r>
              <a:r>
                <a:rPr lang="en-US" sz="2800" b="1" kern="0" dirty="0">
                  <a:ea typeface="Arial Unicode MS" pitchFamily="34" charset="-128"/>
                  <a:cs typeface="Arial Unicode MS" pitchFamily="34" charset="-128"/>
                </a:rPr>
                <a:t>code</a:t>
              </a:r>
              <a:r>
                <a:rPr lang="en-US" sz="2800" kern="0" dirty="0">
                  <a:ea typeface="Arial Unicode MS" pitchFamily="34" charset="-128"/>
                  <a:cs typeface="Arial Unicode MS" pitchFamily="34" charset="-128"/>
                </a:rPr>
                <a:t> with a </a:t>
              </a:r>
              <a:r>
                <a:rPr lang="en-US" sz="2800" b="1" kern="0" dirty="0">
                  <a:ea typeface="Arial Unicode MS" pitchFamily="34" charset="-128"/>
                  <a:cs typeface="Arial Unicode MS" pitchFamily="34" charset="-128"/>
                </a:rPr>
                <a:t>license</a:t>
              </a:r>
            </a:p>
            <a:p>
              <a:pPr marL="285750" indent="-285750" fontAlgn="base">
                <a:spcBef>
                  <a:spcPct val="50000"/>
                </a:spcBef>
                <a:spcAft>
                  <a:spcPct val="0"/>
                </a:spcAft>
                <a:buClr>
                  <a:srgbClr val="F0AB00"/>
                </a:buClr>
                <a:buSzPct val="120000"/>
                <a:buFont typeface="Wingdings" pitchFamily="2" charset="2"/>
                <a:buChar char="ü"/>
              </a:pPr>
              <a:r>
                <a:rPr lang="en-US" sz="2800" b="1" kern="0" dirty="0">
                  <a:ea typeface="Arial Unicode MS" pitchFamily="34" charset="-128"/>
                  <a:cs typeface="Arial Unicode MS" pitchFamily="34" charset="-128"/>
                </a:rPr>
                <a:t>Use</a:t>
              </a:r>
              <a:r>
                <a:rPr lang="en-US" sz="2800" kern="0" dirty="0">
                  <a:ea typeface="Arial Unicode MS" pitchFamily="34" charset="-128"/>
                  <a:cs typeface="Arial Unicode MS" pitchFamily="34" charset="-128"/>
                </a:rPr>
                <a:t> Open Source Software </a:t>
              </a:r>
              <a:r>
                <a:rPr lang="en-US" sz="2800" b="1" kern="0" dirty="0">
                  <a:ea typeface="Arial Unicode MS" pitchFamily="34" charset="-128"/>
                  <a:cs typeface="Arial Unicode MS" pitchFamily="34" charset="-128"/>
                </a:rPr>
                <a:t>smartly</a:t>
              </a:r>
            </a:p>
            <a:p>
              <a:pPr marL="285750" indent="-285750" fontAlgn="base">
                <a:spcBef>
                  <a:spcPct val="50000"/>
                </a:spcBef>
                <a:spcAft>
                  <a:spcPct val="0"/>
                </a:spcAft>
                <a:buClr>
                  <a:srgbClr val="F0AB00"/>
                </a:buClr>
                <a:buSzPct val="120000"/>
                <a:buFont typeface="Wingdings" pitchFamily="2" charset="2"/>
                <a:buChar char="ü"/>
              </a:pPr>
              <a:r>
                <a:rPr lang="en-US" sz="2800" b="1" kern="0" dirty="0">
                  <a:ea typeface="Arial Unicode MS" pitchFamily="34" charset="-128"/>
                  <a:cs typeface="Arial Unicode MS" pitchFamily="34" charset="-128"/>
                </a:rPr>
                <a:t>Contribute</a:t>
              </a:r>
              <a:r>
                <a:rPr lang="en-US" sz="2800" kern="0" dirty="0">
                  <a:ea typeface="Arial Unicode MS" pitchFamily="34" charset="-128"/>
                  <a:cs typeface="Arial Unicode MS" pitchFamily="34" charset="-128"/>
                </a:rPr>
                <a:t> to Open Source Software, it’s </a:t>
              </a:r>
              <a:r>
                <a:rPr lang="en-US" sz="2800" b="1" kern="0" dirty="0">
                  <a:ea typeface="Arial Unicode MS" pitchFamily="34" charset="-128"/>
                  <a:cs typeface="Arial Unicode MS" pitchFamily="34" charset="-128"/>
                </a:rPr>
                <a:t>not that hard</a:t>
              </a:r>
            </a:p>
          </p:txBody>
        </p:sp>
      </p:grpSp>
      <p:pic>
        <p:nvPicPr>
          <p:cNvPr id="6" name="Picture 5">
            <a:extLst>
              <a:ext uri="{FF2B5EF4-FFF2-40B4-BE49-F238E27FC236}">
                <a16:creationId xmlns:a16="http://schemas.microsoft.com/office/drawing/2014/main" id="{EBB9BB76-7345-2946-9988-6999973785BD}"/>
              </a:ext>
            </a:extLst>
          </p:cNvPr>
          <p:cNvPicPr>
            <a:picLocks noChangeAspect="1"/>
          </p:cNvPicPr>
          <p:nvPr/>
        </p:nvPicPr>
        <p:blipFill>
          <a:blip r:embed="rId3"/>
          <a:stretch>
            <a:fillRect/>
          </a:stretch>
        </p:blipFill>
        <p:spPr>
          <a:xfrm>
            <a:off x="5359892" y="6958013"/>
            <a:ext cx="2403073" cy="2900363"/>
          </a:xfrm>
          <a:prstGeom prst="rect">
            <a:avLst/>
          </a:prstGeom>
        </p:spPr>
      </p:pic>
    </p:spTree>
    <p:extLst>
      <p:ext uri="{BB962C8B-B14F-4D97-AF65-F5344CB8AC3E}">
        <p14:creationId xmlns:p14="http://schemas.microsoft.com/office/powerpoint/2010/main" val="41094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42879E-6 3.33333E-6 L 3.42879E-6 -0.53542 " pathEditMode="relative" rAng="0" ptsTypes="AA">
                                      <p:cBhvr>
                                        <p:cTn id="6" dur="2000" fill="hold"/>
                                        <p:tgtEl>
                                          <p:spTgt spid="4"/>
                                        </p:tgtEl>
                                        <p:attrNameLst>
                                          <p:attrName>ppt_x</p:attrName>
                                          <p:attrName>ppt_y</p:attrName>
                                        </p:attrNameLst>
                                      </p:cBhvr>
                                      <p:rCtr x="0" y="-26782"/>
                                    </p:animMotion>
                                  </p:childTnLst>
                                </p:cTn>
                              </p:par>
                              <p:par>
                                <p:cTn id="7" presetID="42" presetClass="path" presetSubtype="0" accel="50000" decel="50000" fill="hold" nodeType="withEffect">
                                  <p:stCondLst>
                                    <p:cond delay="0"/>
                                  </p:stCondLst>
                                  <p:childTnLst>
                                    <p:animMotion origin="layout" path="M -9.34652E-7 4.07407E-6 L -9.34652E-7 -0.82338 " pathEditMode="relative" rAng="0" ptsTypes="AA">
                                      <p:cBhvr>
                                        <p:cTn id="8" dur="2000" fill="hold"/>
                                        <p:tgtEl>
                                          <p:spTgt spid="6"/>
                                        </p:tgtEl>
                                        <p:attrNameLst>
                                          <p:attrName>ppt_x</p:attrName>
                                          <p:attrName>ppt_y</p:attrName>
                                        </p:attrNameLst>
                                      </p:cBhvr>
                                      <p:rCtr x="0" y="-4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2921588" cy="2501010"/>
          </a:xfrm>
        </p:spPr>
        <p:txBody>
          <a:bodyPr/>
          <a:lstStyle/>
          <a:p>
            <a:pPr lvl="0" defTabSz="1088776">
              <a:spcAft>
                <a:spcPts val="0"/>
              </a:spcAft>
              <a:buClr>
                <a:srgbClr val="F0AB00"/>
              </a:buClr>
            </a:pPr>
            <a:r>
              <a:rPr lang="en-US" b="1" dirty="0">
                <a:solidFill>
                  <a:srgbClr val="000000"/>
                </a:solidFill>
              </a:rPr>
              <a:t>Contact information:</a:t>
            </a:r>
          </a:p>
          <a:p>
            <a:pPr lvl="0" defTabSz="1088776">
              <a:spcAft>
                <a:spcPts val="0"/>
              </a:spcAft>
              <a:buClr>
                <a:srgbClr val="F0AB00"/>
              </a:buClr>
            </a:pPr>
            <a:endParaRPr lang="en-US" dirty="0">
              <a:solidFill>
                <a:srgbClr val="000000"/>
              </a:solidFill>
            </a:endParaRPr>
          </a:p>
          <a:p>
            <a:pPr lvl="0" defTabSz="1088776">
              <a:spcAft>
                <a:spcPts val="0"/>
              </a:spcAft>
              <a:buClr>
                <a:srgbClr val="F0AB00"/>
              </a:buClr>
            </a:pPr>
            <a:r>
              <a:rPr lang="en-US" b="1" dirty="0">
                <a:solidFill>
                  <a:srgbClr val="000000"/>
                </a:solidFill>
              </a:rPr>
              <a:t>Vadim Tomnikov</a:t>
            </a:r>
          </a:p>
          <a:p>
            <a:pPr lvl="0" defTabSz="1088776">
              <a:spcAft>
                <a:spcPts val="0"/>
              </a:spcAft>
              <a:buClr>
                <a:srgbClr val="F0AB00"/>
              </a:buClr>
            </a:pPr>
            <a:r>
              <a:rPr lang="en-US" dirty="0">
                <a:solidFill>
                  <a:srgbClr val="000000"/>
                </a:solidFill>
              </a:rPr>
              <a:t>Development Architect, </a:t>
            </a:r>
            <a:r>
              <a:rPr lang="en-US" dirty="0" err="1">
                <a:solidFill>
                  <a:srgbClr val="000000"/>
                </a:solidFill>
              </a:rPr>
              <a:t>CxP</a:t>
            </a:r>
            <a:endParaRPr lang="en-US" dirty="0">
              <a:solidFill>
                <a:srgbClr val="000000"/>
              </a:solidFill>
            </a:endParaRPr>
          </a:p>
          <a:p>
            <a:pPr lvl="0" defTabSz="1088776">
              <a:spcAft>
                <a:spcPts val="0"/>
              </a:spcAft>
              <a:buClr>
                <a:srgbClr val="F0AB00"/>
              </a:buClr>
            </a:pPr>
            <a:endParaRPr lang="en-US" dirty="0">
              <a:solidFill>
                <a:srgbClr val="000000"/>
              </a:solidFill>
            </a:endParaRPr>
          </a:p>
          <a:p>
            <a:pPr lvl="0" defTabSz="1088776">
              <a:spcAft>
                <a:spcPts val="0"/>
              </a:spcAft>
              <a:buClr>
                <a:srgbClr val="F0AB00"/>
              </a:buClr>
            </a:pPr>
            <a:r>
              <a:rPr lang="en-US" dirty="0">
                <a:solidFill>
                  <a:srgbClr val="000000"/>
                </a:solidFill>
              </a:rPr>
              <a:t>14 Eli </a:t>
            </a:r>
            <a:r>
              <a:rPr lang="en-US" dirty="0" err="1">
                <a:solidFill>
                  <a:srgbClr val="000000"/>
                </a:solidFill>
              </a:rPr>
              <a:t>Hurvitz</a:t>
            </a:r>
            <a:r>
              <a:rPr lang="en-US" dirty="0">
                <a:solidFill>
                  <a:srgbClr val="000000"/>
                </a:solidFill>
              </a:rPr>
              <a:t> </a:t>
            </a:r>
            <a:r>
              <a:rPr lang="en-US" dirty="0" err="1">
                <a:solidFill>
                  <a:srgbClr val="000000"/>
                </a:solidFill>
              </a:rPr>
              <a:t>st.</a:t>
            </a:r>
            <a:r>
              <a:rPr lang="en-US" dirty="0">
                <a:solidFill>
                  <a:srgbClr val="000000"/>
                </a:solidFill>
              </a:rPr>
              <a:t>, </a:t>
            </a:r>
            <a:r>
              <a:rPr lang="en-US" dirty="0" err="1">
                <a:solidFill>
                  <a:srgbClr val="000000"/>
                </a:solidFill>
              </a:rPr>
              <a:t>Ra’anana</a:t>
            </a:r>
            <a:r>
              <a:rPr lang="en-US" dirty="0">
                <a:solidFill>
                  <a:srgbClr val="000000"/>
                </a:solidFill>
              </a:rPr>
              <a:t>, Israel </a:t>
            </a:r>
            <a:r>
              <a:rPr lang="is-IS" dirty="0">
                <a:solidFill>
                  <a:srgbClr val="000000"/>
                </a:solidFill>
              </a:rPr>
              <a:t>43662</a:t>
            </a:r>
          </a:p>
          <a:p>
            <a:pPr lvl="0" defTabSz="1088776">
              <a:spcAft>
                <a:spcPts val="0"/>
              </a:spcAft>
              <a:buClr>
                <a:srgbClr val="F0AB00"/>
              </a:buClr>
            </a:pPr>
            <a:endParaRPr lang="is-IS" dirty="0">
              <a:solidFill>
                <a:srgbClr val="000000"/>
              </a:solidFill>
            </a:endParaRPr>
          </a:p>
          <a:p>
            <a:pPr lvl="0" defTabSz="1088776">
              <a:spcAft>
                <a:spcPts val="0"/>
              </a:spcAft>
              <a:buClr>
                <a:srgbClr val="F0AB00"/>
              </a:buClr>
            </a:pPr>
            <a:r>
              <a:rPr lang="en-US" dirty="0">
                <a:solidFill>
                  <a:srgbClr val="000000"/>
                </a:solidFill>
              </a:rPr>
              <a:t>E: </a:t>
            </a:r>
            <a:r>
              <a:rPr lang="en-US" dirty="0" err="1">
                <a:solidFill>
                  <a:srgbClr val="000000"/>
                </a:solidFill>
              </a:rPr>
              <a:t>vadim.tomnikov@sap.com</a:t>
            </a:r>
            <a:endParaRPr lang="en-US" dirty="0">
              <a:solidFill>
                <a:srgbClr val="000000"/>
              </a:solidFill>
            </a:endParaRPr>
          </a:p>
          <a:p>
            <a:pPr lvl="0" defTabSz="1088776">
              <a:spcAft>
                <a:spcPts val="0"/>
              </a:spcAft>
              <a:buClr>
                <a:srgbClr val="F0AB00"/>
              </a:buClr>
            </a:pPr>
            <a:r>
              <a:rPr lang="en-US" dirty="0">
                <a:solidFill>
                  <a:srgbClr val="000000"/>
                </a:solidFill>
              </a:rPr>
              <a:t>T: </a:t>
            </a:r>
            <a:r>
              <a:rPr lang="mr-IN" dirty="0">
                <a:solidFill>
                  <a:srgbClr val="000000"/>
                </a:solidFill>
              </a:rPr>
              <a:t>+972-9-7779433</a:t>
            </a:r>
            <a:endParaRPr lang="en-US" dirty="0">
              <a:solidFill>
                <a:srgbClr val="000000"/>
              </a:solidFill>
            </a:endParaRP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AAC2F3-E05E-3742-B64C-46EA6590820C}"/>
              </a:ext>
            </a:extLst>
          </p:cNvPr>
          <p:cNvPicPr>
            <a:picLocks noChangeAspect="1"/>
          </p:cNvPicPr>
          <p:nvPr/>
        </p:nvPicPr>
        <p:blipFill>
          <a:blip r:embed="rId3"/>
          <a:stretch>
            <a:fillRect/>
          </a:stretch>
        </p:blipFill>
        <p:spPr>
          <a:xfrm>
            <a:off x="433889" y="0"/>
            <a:ext cx="11327397" cy="6858000"/>
          </a:xfrm>
          <a:prstGeom prst="rect">
            <a:avLst/>
          </a:prstGeom>
        </p:spPr>
      </p:pic>
    </p:spTree>
    <p:extLst>
      <p:ext uri="{BB962C8B-B14F-4D97-AF65-F5344CB8AC3E}">
        <p14:creationId xmlns:p14="http://schemas.microsoft.com/office/powerpoint/2010/main" val="92076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70AAAEF-E230-5142-ACB5-8AC53070D572}"/>
              </a:ext>
            </a:extLst>
          </p:cNvPr>
          <p:cNvSpPr txBox="1"/>
          <p:nvPr/>
        </p:nvSpPr>
        <p:spPr>
          <a:xfrm>
            <a:off x="1828800" y="755514"/>
            <a:ext cx="6258123"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The Free Software Definition</a:t>
            </a:r>
          </a:p>
        </p:txBody>
      </p:sp>
      <p:sp>
        <p:nvSpPr>
          <p:cNvPr id="15" name="TextBox 14">
            <a:extLst>
              <a:ext uri="{FF2B5EF4-FFF2-40B4-BE49-F238E27FC236}">
                <a16:creationId xmlns:a16="http://schemas.microsoft.com/office/drawing/2014/main" id="{CE67F98E-8564-4E4E-86D0-6BD7444CF732}"/>
              </a:ext>
            </a:extLst>
          </p:cNvPr>
          <p:cNvSpPr txBox="1"/>
          <p:nvPr/>
        </p:nvSpPr>
        <p:spPr>
          <a:xfrm>
            <a:off x="1828800" y="1639726"/>
            <a:ext cx="6783035" cy="4462760"/>
          </a:xfrm>
          <a:prstGeom prst="rect">
            <a:avLst/>
          </a:prstGeom>
          <a:noFill/>
        </p:spPr>
        <p:txBody>
          <a:bodyPr wrap="square" lIns="0" tIns="0" rIns="0" bIns="0" rtlCol="0">
            <a:spAutoFit/>
          </a:bodyPr>
          <a:lstStyle/>
          <a:p>
            <a:pPr marL="342900" indent="-342900" fontAlgn="base">
              <a:spcBef>
                <a:spcPct val="50000"/>
              </a:spcBef>
              <a:spcAft>
                <a:spcPct val="0"/>
              </a:spcAft>
              <a:buClr>
                <a:srgbClr val="C00000"/>
              </a:buClr>
              <a:buSzPct val="80000"/>
              <a:buFont typeface="+mj-lt"/>
              <a:buAutoNum type="arabicPeriod"/>
            </a:pPr>
            <a:r>
              <a:rPr lang="en-US" sz="2000" kern="0" dirty="0">
                <a:ea typeface="Arial Unicode MS" pitchFamily="34" charset="-128"/>
                <a:cs typeface="Arial Unicode MS" pitchFamily="34" charset="-128"/>
              </a:rPr>
              <a:t>The freedom to </a:t>
            </a:r>
            <a:r>
              <a:rPr lang="en-US" sz="2000" b="1" kern="0" dirty="0">
                <a:ea typeface="Arial Unicode MS" pitchFamily="34" charset="-128"/>
                <a:cs typeface="Arial Unicode MS" pitchFamily="34" charset="-128"/>
              </a:rPr>
              <a:t>run</a:t>
            </a:r>
            <a:r>
              <a:rPr lang="en-US" sz="2000" kern="0" dirty="0">
                <a:ea typeface="Arial Unicode MS" pitchFamily="34" charset="-128"/>
                <a:cs typeface="Arial Unicode MS" pitchFamily="34" charset="-128"/>
              </a:rPr>
              <a:t> the program as you wish, for any purpose (freedom 0).</a:t>
            </a:r>
          </a:p>
          <a:p>
            <a:pPr marL="342900" indent="-342900" fontAlgn="base">
              <a:spcBef>
                <a:spcPct val="50000"/>
              </a:spcBef>
              <a:spcAft>
                <a:spcPct val="0"/>
              </a:spcAft>
              <a:buClr>
                <a:srgbClr val="C00000"/>
              </a:buClr>
              <a:buSzPct val="80000"/>
              <a:buFont typeface="+mj-lt"/>
              <a:buAutoNum type="arabicPeriod"/>
            </a:pPr>
            <a:r>
              <a:rPr lang="en-US" sz="2000" kern="0" dirty="0">
                <a:ea typeface="Arial Unicode MS" pitchFamily="34" charset="-128"/>
                <a:cs typeface="Arial Unicode MS" pitchFamily="34" charset="-128"/>
              </a:rPr>
              <a:t>The freedom to </a:t>
            </a:r>
            <a:r>
              <a:rPr lang="en-US" sz="2000" b="1" kern="0" dirty="0">
                <a:ea typeface="Arial Unicode MS" pitchFamily="34" charset="-128"/>
                <a:cs typeface="Arial Unicode MS" pitchFamily="34" charset="-128"/>
              </a:rPr>
              <a:t>study</a:t>
            </a:r>
            <a:r>
              <a:rPr lang="en-US" sz="2000" kern="0" dirty="0">
                <a:ea typeface="Arial Unicode MS" pitchFamily="34" charset="-128"/>
                <a:cs typeface="Arial Unicode MS" pitchFamily="34" charset="-128"/>
              </a:rPr>
              <a:t> how the program works, and change it so it does your computing as you wish (freedom 1). Access to the source code is a precondition for this.</a:t>
            </a:r>
          </a:p>
          <a:p>
            <a:pPr marL="342900" indent="-342900" fontAlgn="base">
              <a:spcBef>
                <a:spcPct val="50000"/>
              </a:spcBef>
              <a:spcAft>
                <a:spcPct val="0"/>
              </a:spcAft>
              <a:buClr>
                <a:srgbClr val="C00000"/>
              </a:buClr>
              <a:buSzPct val="80000"/>
              <a:buFont typeface="+mj-lt"/>
              <a:buAutoNum type="arabicPeriod"/>
            </a:pPr>
            <a:r>
              <a:rPr lang="en-US" sz="2000" kern="0" dirty="0">
                <a:ea typeface="Arial Unicode MS" pitchFamily="34" charset="-128"/>
                <a:cs typeface="Arial Unicode MS" pitchFamily="34" charset="-128"/>
              </a:rPr>
              <a:t>The freedom to </a:t>
            </a:r>
            <a:r>
              <a:rPr lang="en-US" sz="2000" b="1" kern="0" dirty="0">
                <a:ea typeface="Arial Unicode MS" pitchFamily="34" charset="-128"/>
                <a:cs typeface="Arial Unicode MS" pitchFamily="34" charset="-128"/>
              </a:rPr>
              <a:t>redistribute</a:t>
            </a:r>
            <a:r>
              <a:rPr lang="en-US" sz="2000" kern="0" dirty="0">
                <a:ea typeface="Arial Unicode MS" pitchFamily="34" charset="-128"/>
                <a:cs typeface="Arial Unicode MS" pitchFamily="34" charset="-128"/>
              </a:rPr>
              <a:t> copies so you can help others (freedom 2).</a:t>
            </a:r>
          </a:p>
          <a:p>
            <a:pPr marL="342900" indent="-342900" fontAlgn="base">
              <a:spcBef>
                <a:spcPct val="50000"/>
              </a:spcBef>
              <a:spcAft>
                <a:spcPct val="0"/>
              </a:spcAft>
              <a:buClr>
                <a:srgbClr val="C00000"/>
              </a:buClr>
              <a:buSzPct val="80000"/>
              <a:buFont typeface="+mj-lt"/>
              <a:buAutoNum type="arabicPeriod"/>
            </a:pPr>
            <a:r>
              <a:rPr lang="en-US" sz="2000" kern="0" dirty="0">
                <a:ea typeface="Arial Unicode MS" pitchFamily="34" charset="-128"/>
                <a:cs typeface="Arial Unicode MS" pitchFamily="34" charset="-128"/>
              </a:rPr>
              <a:t>The freedom to </a:t>
            </a:r>
            <a:r>
              <a:rPr lang="en-US" sz="2000" b="1" kern="0" dirty="0">
                <a:ea typeface="Arial Unicode MS" pitchFamily="34" charset="-128"/>
                <a:cs typeface="Arial Unicode MS" pitchFamily="34" charset="-128"/>
              </a:rPr>
              <a:t>distribute</a:t>
            </a:r>
            <a:r>
              <a:rPr lang="en-US" sz="2000" kern="0" dirty="0">
                <a:ea typeface="Arial Unicode MS" pitchFamily="34" charset="-128"/>
                <a:cs typeface="Arial Unicode MS" pitchFamily="34" charset="-128"/>
              </a:rPr>
              <a:t> copies of your </a:t>
            </a:r>
            <a:r>
              <a:rPr lang="en-US" sz="2000" b="1" kern="0" dirty="0">
                <a:ea typeface="Arial Unicode MS" pitchFamily="34" charset="-128"/>
                <a:cs typeface="Arial Unicode MS" pitchFamily="34" charset="-128"/>
              </a:rPr>
              <a:t>modified versions</a:t>
            </a:r>
            <a:r>
              <a:rPr lang="en-US" sz="2000" kern="0" dirty="0">
                <a:ea typeface="Arial Unicode MS" pitchFamily="34" charset="-128"/>
                <a:cs typeface="Arial Unicode MS" pitchFamily="34" charset="-128"/>
              </a:rPr>
              <a:t> to others (freedom 3). By doing this you can give the whole community a chance to benefit from your changes. Access to the source code is a precondition for this.</a:t>
            </a:r>
          </a:p>
        </p:txBody>
      </p:sp>
      <p:pic>
        <p:nvPicPr>
          <p:cNvPr id="3" name="Graphic 2">
            <a:extLst>
              <a:ext uri="{FF2B5EF4-FFF2-40B4-BE49-F238E27FC236}">
                <a16:creationId xmlns:a16="http://schemas.microsoft.com/office/drawing/2014/main" id="{730FBF42-3FC7-0043-A1F5-7C11FF105A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903" y="637642"/>
            <a:ext cx="1397891" cy="612934"/>
          </a:xfrm>
          <a:prstGeom prst="rect">
            <a:avLst/>
          </a:prstGeom>
        </p:spPr>
      </p:pic>
      <p:grpSp>
        <p:nvGrpSpPr>
          <p:cNvPr id="12" name="Group 11">
            <a:extLst>
              <a:ext uri="{FF2B5EF4-FFF2-40B4-BE49-F238E27FC236}">
                <a16:creationId xmlns:a16="http://schemas.microsoft.com/office/drawing/2014/main" id="{18098002-5B15-C34D-A04A-B9F896EE0DA2}"/>
              </a:ext>
            </a:extLst>
          </p:cNvPr>
          <p:cNvGrpSpPr/>
          <p:nvPr/>
        </p:nvGrpSpPr>
        <p:grpSpPr>
          <a:xfrm>
            <a:off x="8611835" y="1443602"/>
            <a:ext cx="1828800" cy="1181100"/>
            <a:chOff x="8611835" y="1443602"/>
            <a:chExt cx="1828800" cy="1181100"/>
          </a:xfrm>
        </p:grpSpPr>
        <p:pic>
          <p:nvPicPr>
            <p:cNvPr id="9" name="Picture 8">
              <a:extLst>
                <a:ext uri="{FF2B5EF4-FFF2-40B4-BE49-F238E27FC236}">
                  <a16:creationId xmlns:a16="http://schemas.microsoft.com/office/drawing/2014/main" id="{33C708B7-44D7-A44F-9C1A-8890CB24BD3D}"/>
                </a:ext>
              </a:extLst>
            </p:cNvPr>
            <p:cNvPicPr>
              <a:picLocks noChangeAspect="1"/>
            </p:cNvPicPr>
            <p:nvPr/>
          </p:nvPicPr>
          <p:blipFill>
            <a:blip r:embed="rId5"/>
            <a:stretch>
              <a:fillRect/>
            </a:stretch>
          </p:blipFill>
          <p:spPr>
            <a:xfrm>
              <a:off x="8611835" y="1443602"/>
              <a:ext cx="1828800" cy="1181100"/>
            </a:xfrm>
            <a:prstGeom prst="rect">
              <a:avLst/>
            </a:prstGeom>
          </p:spPr>
        </p:pic>
        <p:sp>
          <p:nvSpPr>
            <p:cNvPr id="11" name="TextBox 10">
              <a:extLst>
                <a:ext uri="{FF2B5EF4-FFF2-40B4-BE49-F238E27FC236}">
                  <a16:creationId xmlns:a16="http://schemas.microsoft.com/office/drawing/2014/main" id="{869C196C-A002-7549-AEB5-C05CDC1102EB}"/>
                </a:ext>
              </a:extLst>
            </p:cNvPr>
            <p:cNvSpPr txBox="1"/>
            <p:nvPr/>
          </p:nvSpPr>
          <p:spPr>
            <a:xfrm>
              <a:off x="9108225" y="1709552"/>
              <a:ext cx="1138132" cy="492443"/>
            </a:xfrm>
            <a:prstGeom prst="rect">
              <a:avLst/>
            </a:prstGeom>
            <a:noFill/>
          </p:spPr>
          <p:txBody>
            <a:bodyPr wrap="none" lIns="0" tIns="0" rIns="0" bIns="0" rtlCol="0">
              <a:spAutoFit/>
              <a:scene3d>
                <a:camera prst="orthographicFront">
                  <a:rot lat="0" lon="0" rev="600000"/>
                </a:camera>
                <a:lightRig rig="threePt" dir="t"/>
              </a:scene3d>
            </a:bodyPr>
            <a:lstStyle/>
            <a:p>
              <a:pPr fontAlgn="base">
                <a:spcBef>
                  <a:spcPct val="50000"/>
                </a:spcBef>
                <a:spcAft>
                  <a:spcPct val="0"/>
                </a:spcAft>
                <a:buClr>
                  <a:srgbClr val="F0AB00"/>
                </a:buClr>
                <a:buSzPct val="80000"/>
              </a:pPr>
              <a:r>
                <a:rPr lang="en-US" sz="3200" b="1" kern="0" dirty="0">
                  <a:ea typeface="Arial Unicode MS" pitchFamily="34" charset="-128"/>
                  <a:cs typeface="Arial Unicode MS" pitchFamily="34" charset="-128"/>
                </a:rPr>
                <a:t> 1990 </a:t>
              </a:r>
            </a:p>
          </p:txBody>
        </p:sp>
      </p:grpSp>
    </p:spTree>
    <p:extLst>
      <p:ext uri="{BB962C8B-B14F-4D97-AF65-F5344CB8AC3E}">
        <p14:creationId xmlns:p14="http://schemas.microsoft.com/office/powerpoint/2010/main" val="43654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1000"/>
                                        <p:tgtEl>
                                          <p:spTgt spid="15">
                                            <p:txEl>
                                              <p:pRg st="1" end="1"/>
                                            </p:txEl>
                                          </p:spTgt>
                                        </p:tgtEl>
                                      </p:cBhvr>
                                    </p:animEffect>
                                    <p:anim calcmode="lin" valueType="num">
                                      <p:cBhvr>
                                        <p:cTn id="16"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5">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1000"/>
                                        <p:tgtEl>
                                          <p:spTgt spid="15">
                                            <p:txEl>
                                              <p:pRg st="2" end="2"/>
                                            </p:txEl>
                                          </p:spTgt>
                                        </p:tgtEl>
                                      </p:cBhvr>
                                    </p:animEffect>
                                    <p:anim calcmode="lin" valueType="num">
                                      <p:cBhvr>
                                        <p:cTn id="24"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15">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animEffect transition="in" filter="fade">
                                      <p:cBhvr>
                                        <p:cTn id="31" dur="1000"/>
                                        <p:tgtEl>
                                          <p:spTgt spid="15">
                                            <p:txEl>
                                              <p:pRg st="3" end="3"/>
                                            </p:txEl>
                                          </p:spTgt>
                                        </p:tgtEl>
                                      </p:cBhvr>
                                    </p:animEffect>
                                    <p:anim calcmode="lin" valueType="num">
                                      <p:cBhvr>
                                        <p:cTn id="32"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5">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5">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1EC208-361F-9342-8574-3A055F1A652B}"/>
              </a:ext>
            </a:extLst>
          </p:cNvPr>
          <p:cNvPicPr>
            <a:picLocks noChangeAspect="1"/>
          </p:cNvPicPr>
          <p:nvPr/>
        </p:nvPicPr>
        <p:blipFill>
          <a:blip r:embed="rId3"/>
          <a:stretch>
            <a:fillRect/>
          </a:stretch>
        </p:blipFill>
        <p:spPr>
          <a:xfrm>
            <a:off x="2922587" y="2870200"/>
            <a:ext cx="6350000" cy="3987800"/>
          </a:xfrm>
          <a:prstGeom prst="rect">
            <a:avLst/>
          </a:prstGeom>
        </p:spPr>
      </p:pic>
      <p:sp>
        <p:nvSpPr>
          <p:cNvPr id="6" name="TextBox 5">
            <a:extLst>
              <a:ext uri="{FF2B5EF4-FFF2-40B4-BE49-F238E27FC236}">
                <a16:creationId xmlns:a16="http://schemas.microsoft.com/office/drawing/2014/main" id="{DE96E2EA-0D21-494F-AAC0-229B0509A6A3}"/>
              </a:ext>
            </a:extLst>
          </p:cNvPr>
          <p:cNvSpPr txBox="1"/>
          <p:nvPr/>
        </p:nvSpPr>
        <p:spPr>
          <a:xfrm>
            <a:off x="4941238" y="849086"/>
            <a:ext cx="2051844" cy="110799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7200" b="1" kern="0" dirty="0">
                <a:ea typeface="Arial Unicode MS" pitchFamily="34" charset="-128"/>
                <a:cs typeface="Arial Unicode MS" pitchFamily="34" charset="-128"/>
              </a:rPr>
              <a:t>1998</a:t>
            </a:r>
          </a:p>
        </p:txBody>
      </p:sp>
    </p:spTree>
    <p:extLst>
      <p:ext uri="{BB962C8B-B14F-4D97-AF65-F5344CB8AC3E}">
        <p14:creationId xmlns:p14="http://schemas.microsoft.com/office/powerpoint/2010/main" val="3371851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EECCEE-0364-CE4D-AADC-67EA2A317D98}"/>
              </a:ext>
            </a:extLst>
          </p:cNvPr>
          <p:cNvPicPr>
            <a:picLocks noChangeAspect="1"/>
          </p:cNvPicPr>
          <p:nvPr/>
        </p:nvPicPr>
        <p:blipFill>
          <a:blip r:embed="rId2"/>
          <a:stretch>
            <a:fillRect/>
          </a:stretch>
        </p:blipFill>
        <p:spPr>
          <a:xfrm>
            <a:off x="3969916" y="709773"/>
            <a:ext cx="4255339" cy="4255339"/>
          </a:xfrm>
          <a:prstGeom prst="rect">
            <a:avLst/>
          </a:prstGeom>
        </p:spPr>
      </p:pic>
      <p:sp>
        <p:nvSpPr>
          <p:cNvPr id="6" name="TextBox 5">
            <a:extLst>
              <a:ext uri="{FF2B5EF4-FFF2-40B4-BE49-F238E27FC236}">
                <a16:creationId xmlns:a16="http://schemas.microsoft.com/office/drawing/2014/main" id="{884AEC7D-DB75-2349-AB9C-F4D79928DD49}"/>
              </a:ext>
            </a:extLst>
          </p:cNvPr>
          <p:cNvSpPr txBox="1"/>
          <p:nvPr/>
        </p:nvSpPr>
        <p:spPr>
          <a:xfrm>
            <a:off x="3661022" y="4965112"/>
            <a:ext cx="4873129"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Open Source Initiative</a:t>
            </a:r>
          </a:p>
        </p:txBody>
      </p:sp>
    </p:spTree>
    <p:extLst>
      <p:ext uri="{BB962C8B-B14F-4D97-AF65-F5344CB8AC3E}">
        <p14:creationId xmlns:p14="http://schemas.microsoft.com/office/powerpoint/2010/main" val="23855193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23000" y="23000"/>
                                    </p:animScale>
                                  </p:childTnLst>
                                </p:cTn>
                              </p:par>
                              <p:par>
                                <p:cTn id="7" presetID="0" presetClass="path" presetSubtype="0" accel="50000" decel="50000" fill="hold" nodeType="withEffect">
                                  <p:stCondLst>
                                    <p:cond delay="0"/>
                                  </p:stCondLst>
                                  <p:childTnLst>
                                    <p:animMotion origin="layout" path="M 0 -3.7037E-6 L -0.42085 -0.29375 " pathEditMode="relative" rAng="0" ptsTypes="AA">
                                      <p:cBhvr>
                                        <p:cTn id="8" dur="2000" fill="hold"/>
                                        <p:tgtEl>
                                          <p:spTgt spid="5"/>
                                        </p:tgtEl>
                                        <p:attrNameLst>
                                          <p:attrName>ppt_x</p:attrName>
                                          <p:attrName>ppt_y</p:attrName>
                                        </p:attrNameLst>
                                      </p:cBhvr>
                                      <p:rCtr x="-21049" y="-15139"/>
                                    </p:animMotion>
                                  </p:childTnLst>
                                </p:cTn>
                              </p:par>
                              <p:par>
                                <p:cTn id="9" presetID="0" presetClass="path" presetSubtype="0" accel="50000" decel="50000" fill="hold" grpId="0" nodeType="withEffect">
                                  <p:stCondLst>
                                    <p:cond delay="0"/>
                                  </p:stCondLst>
                                  <p:childTnLst>
                                    <p:animMotion origin="layout" path="M 0 -1.85185E-6 L -0.07342 -0.61435 " pathEditMode="relative" rAng="0" ptsTypes="AA">
                                      <p:cBhvr>
                                        <p:cTn id="10" dur="2000" fill="hold"/>
                                        <p:tgtEl>
                                          <p:spTgt spid="6"/>
                                        </p:tgtEl>
                                        <p:attrNameLst>
                                          <p:attrName>ppt_x</p:attrName>
                                          <p:attrName>ppt_y</p:attrName>
                                        </p:attrNameLst>
                                      </p:cBhvr>
                                      <p:rCtr x="-3671" y="-30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68D8A8-6B22-A045-A55E-79DE8F476C2C}"/>
              </a:ext>
            </a:extLst>
          </p:cNvPr>
          <p:cNvPicPr>
            <a:picLocks noChangeAspect="1"/>
          </p:cNvPicPr>
          <p:nvPr/>
        </p:nvPicPr>
        <p:blipFill>
          <a:blip r:embed="rId2"/>
          <a:stretch>
            <a:fillRect/>
          </a:stretch>
        </p:blipFill>
        <p:spPr>
          <a:xfrm>
            <a:off x="453143" y="313268"/>
            <a:ext cx="996244" cy="996244"/>
          </a:xfrm>
          <a:prstGeom prst="rect">
            <a:avLst/>
          </a:prstGeom>
        </p:spPr>
      </p:pic>
      <p:sp>
        <p:nvSpPr>
          <p:cNvPr id="14" name="TextBox 13">
            <a:extLst>
              <a:ext uri="{FF2B5EF4-FFF2-40B4-BE49-F238E27FC236}">
                <a16:creationId xmlns:a16="http://schemas.microsoft.com/office/drawing/2014/main" id="{B70AAAEF-E230-5142-ACB5-8AC53070D572}"/>
              </a:ext>
            </a:extLst>
          </p:cNvPr>
          <p:cNvSpPr txBox="1"/>
          <p:nvPr/>
        </p:nvSpPr>
        <p:spPr>
          <a:xfrm>
            <a:off x="1828800" y="755514"/>
            <a:ext cx="6078587" cy="55399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3600" b="1" dirty="0">
                <a:solidFill>
                  <a:srgbClr val="000000"/>
                </a:solidFill>
                <a:ea typeface="+mj-ea"/>
                <a:cs typeface="+mj-cs"/>
              </a:rPr>
              <a:t>The Open Source Definition</a:t>
            </a:r>
          </a:p>
        </p:txBody>
      </p:sp>
      <p:sp>
        <p:nvSpPr>
          <p:cNvPr id="15" name="TextBox 14">
            <a:extLst>
              <a:ext uri="{FF2B5EF4-FFF2-40B4-BE49-F238E27FC236}">
                <a16:creationId xmlns:a16="http://schemas.microsoft.com/office/drawing/2014/main" id="{CE67F98E-8564-4E4E-86D0-6BD7444CF732}"/>
              </a:ext>
            </a:extLst>
          </p:cNvPr>
          <p:cNvSpPr txBox="1"/>
          <p:nvPr/>
        </p:nvSpPr>
        <p:spPr>
          <a:xfrm>
            <a:off x="1828800" y="1639726"/>
            <a:ext cx="6783035" cy="4462760"/>
          </a:xfrm>
          <a:prstGeom prst="rect">
            <a:avLst/>
          </a:prstGeom>
          <a:noFill/>
        </p:spPr>
        <p:txBody>
          <a:bodyPr wrap="square" lIns="0" tIns="0" rIns="0" bIns="0" rtlCol="0">
            <a:spAutoFit/>
          </a:bodyPr>
          <a:lstStyle/>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Free Redistribution</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Source Code</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Derived Works</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Integrity of The Author’s Source Code</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No Discrimination Against Persons or Groups</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No Discrimination Against Fields of Endeavor</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Distribution of License</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License Must Not Be Specific to a Product</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License Must Not Restrict Other Software</a:t>
            </a:r>
          </a:p>
          <a:p>
            <a:pPr marL="342900" indent="-342900" fontAlgn="base">
              <a:spcBef>
                <a:spcPct val="50000"/>
              </a:spcBef>
              <a:spcAft>
                <a:spcPct val="0"/>
              </a:spcAft>
              <a:buClr>
                <a:srgbClr val="00B050"/>
              </a:buClr>
              <a:buSzPct val="80000"/>
              <a:buFont typeface="+mj-lt"/>
              <a:buAutoNum type="arabicPeriod"/>
            </a:pPr>
            <a:r>
              <a:rPr lang="en-US" sz="2000" kern="0" dirty="0">
                <a:ea typeface="Arial Unicode MS" pitchFamily="34" charset="-128"/>
                <a:cs typeface="Arial Unicode MS" pitchFamily="34" charset="-128"/>
              </a:rPr>
              <a:t>License Must Be Technology-Neutral</a:t>
            </a:r>
          </a:p>
        </p:txBody>
      </p:sp>
      <p:pic>
        <p:nvPicPr>
          <p:cNvPr id="19" name="Picture 18">
            <a:extLst>
              <a:ext uri="{FF2B5EF4-FFF2-40B4-BE49-F238E27FC236}">
                <a16:creationId xmlns:a16="http://schemas.microsoft.com/office/drawing/2014/main" id="{ED541286-8F1E-D14B-BF95-BCC263D235D9}"/>
              </a:ext>
            </a:extLst>
          </p:cNvPr>
          <p:cNvPicPr>
            <a:picLocks noChangeAspect="1"/>
          </p:cNvPicPr>
          <p:nvPr/>
        </p:nvPicPr>
        <p:blipFill>
          <a:blip r:embed="rId3"/>
          <a:stretch>
            <a:fillRect/>
          </a:stretch>
        </p:blipFill>
        <p:spPr>
          <a:xfrm>
            <a:off x="9615412" y="1620132"/>
            <a:ext cx="1934625" cy="2547257"/>
          </a:xfrm>
          <a:prstGeom prst="rect">
            <a:avLst/>
          </a:prstGeom>
        </p:spPr>
      </p:pic>
      <p:sp>
        <p:nvSpPr>
          <p:cNvPr id="20" name="TextBox 19">
            <a:extLst>
              <a:ext uri="{FF2B5EF4-FFF2-40B4-BE49-F238E27FC236}">
                <a16:creationId xmlns:a16="http://schemas.microsoft.com/office/drawing/2014/main" id="{BA414543-DD48-7A41-8A16-FF163AEBAC66}"/>
              </a:ext>
            </a:extLst>
          </p:cNvPr>
          <p:cNvSpPr txBox="1"/>
          <p:nvPr/>
        </p:nvSpPr>
        <p:spPr>
          <a:xfrm>
            <a:off x="9622941" y="4545371"/>
            <a:ext cx="2064668" cy="69249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solidFill>
                  <a:srgbClr val="FF2F92"/>
                </a:solidFill>
                <a:ea typeface="Arial Unicode MS" pitchFamily="34" charset="-128"/>
                <a:cs typeface="Arial Unicode MS" pitchFamily="34" charset="-128"/>
              </a:rPr>
              <a:t>The Debian Free</a:t>
            </a:r>
          </a:p>
          <a:p>
            <a:pPr fontAlgn="base">
              <a:spcBef>
                <a:spcPct val="50000"/>
              </a:spcBef>
              <a:spcAft>
                <a:spcPct val="0"/>
              </a:spcAft>
              <a:buClr>
                <a:srgbClr val="F0AB00"/>
              </a:buClr>
              <a:buSzPct val="80000"/>
            </a:pPr>
            <a:r>
              <a:rPr lang="en-US" sz="1800" kern="0" dirty="0">
                <a:solidFill>
                  <a:srgbClr val="FF2F92"/>
                </a:solidFill>
                <a:ea typeface="Arial Unicode MS" pitchFamily="34" charset="-128"/>
                <a:cs typeface="Arial Unicode MS" pitchFamily="34" charset="-128"/>
              </a:rPr>
              <a:t>Software Guidelines</a:t>
            </a:r>
          </a:p>
        </p:txBody>
      </p:sp>
    </p:spTree>
    <p:extLst>
      <p:ext uri="{BB962C8B-B14F-4D97-AF65-F5344CB8AC3E}">
        <p14:creationId xmlns:p14="http://schemas.microsoft.com/office/powerpoint/2010/main" val="174883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iterate type="lt">
                                    <p:tmPct val="0"/>
                                  </p:iterate>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5">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iterate type="lt">
                                    <p:tmPct val="0"/>
                                  </p:iterate>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1000"/>
                                        <p:tgtEl>
                                          <p:spTgt spid="15">
                                            <p:txEl>
                                              <p:pRg st="1" end="1"/>
                                            </p:txEl>
                                          </p:spTgt>
                                        </p:tgtEl>
                                      </p:cBhvr>
                                    </p:animEffect>
                                    <p:anim calcmode="lin" valueType="num">
                                      <p:cBhvr>
                                        <p:cTn id="16"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5">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iterate type="lt">
                                    <p:tmPct val="0"/>
                                  </p:iterate>
                                  <p:childTnLst>
                                    <p:set>
                                      <p:cBhvr>
                                        <p:cTn id="22" dur="1" fill="hold">
                                          <p:stCondLst>
                                            <p:cond delay="0"/>
                                          </p:stCondLst>
                                        </p:cTn>
                                        <p:tgtEl>
                                          <p:spTgt spid="15">
                                            <p:txEl>
                                              <p:pRg st="2" end="2"/>
                                            </p:txEl>
                                          </p:spTgt>
                                        </p:tgtEl>
                                        <p:attrNameLst>
                                          <p:attrName>style.visibility</p:attrName>
                                        </p:attrNameLst>
                                      </p:cBhvr>
                                      <p:to>
                                        <p:strVal val="visible"/>
                                      </p:to>
                                    </p:set>
                                    <p:animEffect transition="in" filter="fade">
                                      <p:cBhvr>
                                        <p:cTn id="23" dur="1000"/>
                                        <p:tgtEl>
                                          <p:spTgt spid="15">
                                            <p:txEl>
                                              <p:pRg st="2" end="2"/>
                                            </p:txEl>
                                          </p:spTgt>
                                        </p:tgtEl>
                                      </p:cBhvr>
                                    </p:animEffect>
                                    <p:anim calcmode="lin" valueType="num">
                                      <p:cBhvr>
                                        <p:cTn id="24"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15">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5">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iterate type="lt">
                                    <p:tmPct val="0"/>
                                  </p:iterate>
                                  <p:childTnLst>
                                    <p:set>
                                      <p:cBhvr>
                                        <p:cTn id="30" dur="1" fill="hold">
                                          <p:stCondLst>
                                            <p:cond delay="0"/>
                                          </p:stCondLst>
                                        </p:cTn>
                                        <p:tgtEl>
                                          <p:spTgt spid="15">
                                            <p:txEl>
                                              <p:pRg st="3" end="3"/>
                                            </p:txEl>
                                          </p:spTgt>
                                        </p:tgtEl>
                                        <p:attrNameLst>
                                          <p:attrName>style.visibility</p:attrName>
                                        </p:attrNameLst>
                                      </p:cBhvr>
                                      <p:to>
                                        <p:strVal val="visible"/>
                                      </p:to>
                                    </p:set>
                                    <p:animEffect transition="in" filter="fade">
                                      <p:cBhvr>
                                        <p:cTn id="31" dur="1000"/>
                                        <p:tgtEl>
                                          <p:spTgt spid="15">
                                            <p:txEl>
                                              <p:pRg st="3" end="3"/>
                                            </p:txEl>
                                          </p:spTgt>
                                        </p:tgtEl>
                                      </p:cBhvr>
                                    </p:animEffect>
                                    <p:anim calcmode="lin" valueType="num">
                                      <p:cBhvr>
                                        <p:cTn id="32"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15">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5">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iterate type="lt">
                                    <p:tmPct val="0"/>
                                  </p:iterate>
                                  <p:childTnLst>
                                    <p:set>
                                      <p:cBhvr>
                                        <p:cTn id="38" dur="1" fill="hold">
                                          <p:stCondLst>
                                            <p:cond delay="0"/>
                                          </p:stCondLst>
                                        </p:cTn>
                                        <p:tgtEl>
                                          <p:spTgt spid="15">
                                            <p:txEl>
                                              <p:pRg st="4" end="4"/>
                                            </p:txEl>
                                          </p:spTgt>
                                        </p:tgtEl>
                                        <p:attrNameLst>
                                          <p:attrName>style.visibility</p:attrName>
                                        </p:attrNameLst>
                                      </p:cBhvr>
                                      <p:to>
                                        <p:strVal val="visible"/>
                                      </p:to>
                                    </p:set>
                                    <p:animEffect transition="in" filter="fade">
                                      <p:cBhvr>
                                        <p:cTn id="39" dur="1000"/>
                                        <p:tgtEl>
                                          <p:spTgt spid="15">
                                            <p:txEl>
                                              <p:pRg st="4" end="4"/>
                                            </p:txEl>
                                          </p:spTgt>
                                        </p:tgtEl>
                                      </p:cBhvr>
                                    </p:animEffect>
                                    <p:anim calcmode="lin" valueType="num">
                                      <p:cBhvr>
                                        <p:cTn id="40"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15">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5">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iterate type="lt">
                                    <p:tmPct val="0"/>
                                  </p:iterate>
                                  <p:childTnLst>
                                    <p:set>
                                      <p:cBhvr>
                                        <p:cTn id="46" dur="1" fill="hold">
                                          <p:stCondLst>
                                            <p:cond delay="0"/>
                                          </p:stCondLst>
                                        </p:cTn>
                                        <p:tgtEl>
                                          <p:spTgt spid="15">
                                            <p:txEl>
                                              <p:pRg st="5" end="5"/>
                                            </p:txEl>
                                          </p:spTgt>
                                        </p:tgtEl>
                                        <p:attrNameLst>
                                          <p:attrName>style.visibility</p:attrName>
                                        </p:attrNameLst>
                                      </p:cBhvr>
                                      <p:to>
                                        <p:strVal val="visible"/>
                                      </p:to>
                                    </p:set>
                                    <p:animEffect transition="in" filter="fade">
                                      <p:cBhvr>
                                        <p:cTn id="47" dur="1000"/>
                                        <p:tgtEl>
                                          <p:spTgt spid="15">
                                            <p:txEl>
                                              <p:pRg st="5" end="5"/>
                                            </p:txEl>
                                          </p:spTgt>
                                        </p:tgtEl>
                                      </p:cBhvr>
                                    </p:animEffect>
                                    <p:anim calcmode="lin" valueType="num">
                                      <p:cBhvr>
                                        <p:cTn id="48"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15">
                                            <p:txEl>
                                              <p:pRg st="5" end="5"/>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5">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iterate type="lt">
                                    <p:tmPct val="0"/>
                                  </p:iterate>
                                  <p:childTnLst>
                                    <p:set>
                                      <p:cBhvr>
                                        <p:cTn id="54" dur="1" fill="hold">
                                          <p:stCondLst>
                                            <p:cond delay="0"/>
                                          </p:stCondLst>
                                        </p:cTn>
                                        <p:tgtEl>
                                          <p:spTgt spid="15">
                                            <p:txEl>
                                              <p:pRg st="6" end="6"/>
                                            </p:txEl>
                                          </p:spTgt>
                                        </p:tgtEl>
                                        <p:attrNameLst>
                                          <p:attrName>style.visibility</p:attrName>
                                        </p:attrNameLst>
                                      </p:cBhvr>
                                      <p:to>
                                        <p:strVal val="visible"/>
                                      </p:to>
                                    </p:set>
                                    <p:animEffect transition="in" filter="fade">
                                      <p:cBhvr>
                                        <p:cTn id="55" dur="1000"/>
                                        <p:tgtEl>
                                          <p:spTgt spid="15">
                                            <p:txEl>
                                              <p:pRg st="6" end="6"/>
                                            </p:txEl>
                                          </p:spTgt>
                                        </p:tgtEl>
                                      </p:cBhvr>
                                    </p:animEffect>
                                    <p:anim calcmode="lin" valueType="num">
                                      <p:cBhvr>
                                        <p:cTn id="56" dur="1000" fill="hold"/>
                                        <p:tgtEl>
                                          <p:spTgt spid="15">
                                            <p:txEl>
                                              <p:pRg st="6" end="6"/>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15">
                                            <p:txEl>
                                              <p:pRg st="6" end="6"/>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5">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15">
                                            <p:txEl>
                                              <p:pRg st="7" end="7"/>
                                            </p:txEl>
                                          </p:spTgt>
                                        </p:tgtEl>
                                        <p:attrNameLst>
                                          <p:attrName>style.visibility</p:attrName>
                                        </p:attrNameLst>
                                      </p:cBhvr>
                                      <p:to>
                                        <p:strVal val="visible"/>
                                      </p:to>
                                    </p:set>
                                    <p:animEffect transition="in" filter="fade">
                                      <p:cBhvr>
                                        <p:cTn id="63" dur="1000"/>
                                        <p:tgtEl>
                                          <p:spTgt spid="15">
                                            <p:txEl>
                                              <p:pRg st="7" end="7"/>
                                            </p:txEl>
                                          </p:spTgt>
                                        </p:tgtEl>
                                      </p:cBhvr>
                                    </p:animEffect>
                                    <p:anim calcmode="lin" valueType="num">
                                      <p:cBhvr>
                                        <p:cTn id="64" dur="1000" fill="hold"/>
                                        <p:tgtEl>
                                          <p:spTgt spid="15">
                                            <p:txEl>
                                              <p:pRg st="7" end="7"/>
                                            </p:txEl>
                                          </p:spTgt>
                                        </p:tgtEl>
                                        <p:attrNameLst>
                                          <p:attrName>ppt_x</p:attrName>
                                        </p:attrNameLst>
                                      </p:cBhvr>
                                      <p:tavLst>
                                        <p:tav tm="0">
                                          <p:val>
                                            <p:strVal val="#ppt_x"/>
                                          </p:val>
                                        </p:tav>
                                        <p:tav tm="100000">
                                          <p:val>
                                            <p:strVal val="#ppt_x"/>
                                          </p:val>
                                        </p:tav>
                                      </p:tavLst>
                                    </p:anim>
                                    <p:anim calcmode="lin" valueType="num">
                                      <p:cBhvr>
                                        <p:cTn id="65" dur="900" decel="100000" fill="hold"/>
                                        <p:tgtEl>
                                          <p:spTgt spid="15">
                                            <p:txEl>
                                              <p:pRg st="7" end="7"/>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5">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iterate type="lt">
                                    <p:tmPct val="0"/>
                                  </p:iterate>
                                  <p:childTnLst>
                                    <p:set>
                                      <p:cBhvr>
                                        <p:cTn id="70" dur="1" fill="hold">
                                          <p:stCondLst>
                                            <p:cond delay="0"/>
                                          </p:stCondLst>
                                        </p:cTn>
                                        <p:tgtEl>
                                          <p:spTgt spid="15">
                                            <p:txEl>
                                              <p:pRg st="8" end="8"/>
                                            </p:txEl>
                                          </p:spTgt>
                                        </p:tgtEl>
                                        <p:attrNameLst>
                                          <p:attrName>style.visibility</p:attrName>
                                        </p:attrNameLst>
                                      </p:cBhvr>
                                      <p:to>
                                        <p:strVal val="visible"/>
                                      </p:to>
                                    </p:set>
                                    <p:animEffect transition="in" filter="fade">
                                      <p:cBhvr>
                                        <p:cTn id="71" dur="1000"/>
                                        <p:tgtEl>
                                          <p:spTgt spid="15">
                                            <p:txEl>
                                              <p:pRg st="8" end="8"/>
                                            </p:txEl>
                                          </p:spTgt>
                                        </p:tgtEl>
                                      </p:cBhvr>
                                    </p:animEffect>
                                    <p:anim calcmode="lin" valueType="num">
                                      <p:cBhvr>
                                        <p:cTn id="72" dur="1000" fill="hold"/>
                                        <p:tgtEl>
                                          <p:spTgt spid="15">
                                            <p:txEl>
                                              <p:pRg st="8" end="8"/>
                                            </p:txEl>
                                          </p:spTgt>
                                        </p:tgtEl>
                                        <p:attrNameLst>
                                          <p:attrName>ppt_x</p:attrName>
                                        </p:attrNameLst>
                                      </p:cBhvr>
                                      <p:tavLst>
                                        <p:tav tm="0">
                                          <p:val>
                                            <p:strVal val="#ppt_x"/>
                                          </p:val>
                                        </p:tav>
                                        <p:tav tm="100000">
                                          <p:val>
                                            <p:strVal val="#ppt_x"/>
                                          </p:val>
                                        </p:tav>
                                      </p:tavLst>
                                    </p:anim>
                                    <p:anim calcmode="lin" valueType="num">
                                      <p:cBhvr>
                                        <p:cTn id="73" dur="900" decel="100000" fill="hold"/>
                                        <p:tgtEl>
                                          <p:spTgt spid="15">
                                            <p:txEl>
                                              <p:pRg st="8" end="8"/>
                                            </p:txEl>
                                          </p:spTgt>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5">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7" presetClass="entr" presetSubtype="0" fill="hold" grpId="0" nodeType="clickEffect">
                                  <p:stCondLst>
                                    <p:cond delay="0"/>
                                  </p:stCondLst>
                                  <p:childTnLst>
                                    <p:set>
                                      <p:cBhvr>
                                        <p:cTn id="78" dur="1" fill="hold">
                                          <p:stCondLst>
                                            <p:cond delay="0"/>
                                          </p:stCondLst>
                                        </p:cTn>
                                        <p:tgtEl>
                                          <p:spTgt spid="15">
                                            <p:txEl>
                                              <p:pRg st="9" end="9"/>
                                            </p:txEl>
                                          </p:spTgt>
                                        </p:tgtEl>
                                        <p:attrNameLst>
                                          <p:attrName>style.visibility</p:attrName>
                                        </p:attrNameLst>
                                      </p:cBhvr>
                                      <p:to>
                                        <p:strVal val="visible"/>
                                      </p:to>
                                    </p:set>
                                    <p:animEffect transition="in" filter="fade">
                                      <p:cBhvr>
                                        <p:cTn id="79" dur="1000"/>
                                        <p:tgtEl>
                                          <p:spTgt spid="15">
                                            <p:txEl>
                                              <p:pRg st="9" end="9"/>
                                            </p:txEl>
                                          </p:spTgt>
                                        </p:tgtEl>
                                      </p:cBhvr>
                                    </p:animEffect>
                                    <p:anim calcmode="lin" valueType="num">
                                      <p:cBhvr>
                                        <p:cTn id="80" dur="1000" fill="hold"/>
                                        <p:tgtEl>
                                          <p:spTgt spid="15">
                                            <p:txEl>
                                              <p:pRg st="9" end="9"/>
                                            </p:txEl>
                                          </p:spTgt>
                                        </p:tgtEl>
                                        <p:attrNameLst>
                                          <p:attrName>ppt_x</p:attrName>
                                        </p:attrNameLst>
                                      </p:cBhvr>
                                      <p:tavLst>
                                        <p:tav tm="0">
                                          <p:val>
                                            <p:strVal val="#ppt_x"/>
                                          </p:val>
                                        </p:tav>
                                        <p:tav tm="100000">
                                          <p:val>
                                            <p:strVal val="#ppt_x"/>
                                          </p:val>
                                        </p:tav>
                                      </p:tavLst>
                                    </p:anim>
                                    <p:anim calcmode="lin" valueType="num">
                                      <p:cBhvr>
                                        <p:cTn id="81" dur="900" decel="100000" fill="hold"/>
                                        <p:tgtEl>
                                          <p:spTgt spid="15">
                                            <p:txEl>
                                              <p:pRg st="9" end="9"/>
                                            </p:txEl>
                                          </p:spTgt>
                                        </p:tgtEl>
                                        <p:attrNameLst>
                                          <p:attrName>ppt_y</p:attrName>
                                        </p:attrNameLst>
                                      </p:cBhvr>
                                      <p:tavLst>
                                        <p:tav tm="0">
                                          <p:val>
                                            <p:strVal val="#ppt_y+1"/>
                                          </p:val>
                                        </p:tav>
                                        <p:tav tm="100000">
                                          <p:val>
                                            <p:strVal val="#ppt_y-.03"/>
                                          </p:val>
                                        </p:tav>
                                      </p:tavLst>
                                    </p:anim>
                                    <p:anim calcmode="lin" valueType="num">
                                      <p:cBhvr>
                                        <p:cTn id="82" dur="100" accel="100000" fill="hold">
                                          <p:stCondLst>
                                            <p:cond delay="900"/>
                                          </p:stCondLst>
                                        </p:cTn>
                                        <p:tgtEl>
                                          <p:spTgt spid="15">
                                            <p:txEl>
                                              <p:pRg st="9" end="9"/>
                                            </p:txEl>
                                          </p:spTgt>
                                        </p:tgtEl>
                                        <p:attrNameLst>
                                          <p:attrName>ppt_y</p:attrName>
                                        </p:attrNameLst>
                                      </p:cBhvr>
                                      <p:tavLst>
                                        <p:tav tm="0">
                                          <p:val>
                                            <p:strVal val="#ppt_y-.03"/>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2"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additive="base">
                                        <p:cTn id="87" dur="500" fill="hold"/>
                                        <p:tgtEl>
                                          <p:spTgt spid="19"/>
                                        </p:tgtEl>
                                        <p:attrNameLst>
                                          <p:attrName>ppt_x</p:attrName>
                                        </p:attrNameLst>
                                      </p:cBhvr>
                                      <p:tavLst>
                                        <p:tav tm="0">
                                          <p:val>
                                            <p:strVal val="1+#ppt_w/2"/>
                                          </p:val>
                                        </p:tav>
                                        <p:tav tm="100000">
                                          <p:val>
                                            <p:strVal val="#ppt_x"/>
                                          </p:val>
                                        </p:tav>
                                      </p:tavLst>
                                    </p:anim>
                                    <p:anim calcmode="lin" valueType="num">
                                      <p:cBhvr additive="base">
                                        <p:cTn id="88" dur="500" fill="hold"/>
                                        <p:tgtEl>
                                          <p:spTgt spid="19"/>
                                        </p:tgtEl>
                                        <p:attrNameLst>
                                          <p:attrName>ppt_y</p:attrName>
                                        </p:attrNameLst>
                                      </p:cBhvr>
                                      <p:tavLst>
                                        <p:tav tm="0">
                                          <p:val>
                                            <p:strVal val="#ppt_y"/>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fill="hold"/>
                                        <p:tgtEl>
                                          <p:spTgt spid="20"/>
                                        </p:tgtEl>
                                        <p:attrNameLst>
                                          <p:attrName>ppt_x</p:attrName>
                                        </p:attrNameLst>
                                      </p:cBhvr>
                                      <p:tavLst>
                                        <p:tav tm="0">
                                          <p:val>
                                            <p:strVal val="#ppt_x"/>
                                          </p:val>
                                        </p:tav>
                                        <p:tav tm="100000">
                                          <p:val>
                                            <p:strVal val="#ppt_x"/>
                                          </p:val>
                                        </p:tav>
                                      </p:tavLst>
                                    </p:anim>
                                    <p:anim calcmode="lin" valueType="num">
                                      <p:cBhvr additive="base">
                                        <p:cTn id="92" dur="500" fill="hold"/>
                                        <p:tgtEl>
                                          <p:spTgt spid="20"/>
                                        </p:tgtEl>
                                        <p:attrNameLst>
                                          <p:attrName>ppt_y</p:attrName>
                                        </p:attrNameLst>
                                      </p:cBhvr>
                                      <p:tavLst>
                                        <p:tav tm="0">
                                          <p:val>
                                            <p:strVal val="1+#ppt_h/2"/>
                                          </p:val>
                                        </p:tav>
                                        <p:tav tm="100000">
                                          <p:val>
                                            <p:strVal val="#ppt_y"/>
                                          </p:val>
                                        </p:tav>
                                      </p:tavLst>
                                    </p:anim>
                                  </p:childTnLst>
                                </p:cTn>
                              </p:par>
                              <p:par>
                                <p:cTn id="93" presetID="16" presetClass="emph" presetSubtype="0" fill="hold" nodeType="withEffect">
                                  <p:stCondLst>
                                    <p:cond delay="0"/>
                                  </p:stCondLst>
                                  <p:iterate type="lt">
                                    <p:tmPct val="4000"/>
                                  </p:iterate>
                                  <p:childTnLst>
                                    <p:set>
                                      <p:cBhvr override="childStyle">
                                        <p:cTn id="94" dur="500" fill="hold"/>
                                        <p:tgtEl>
                                          <p:spTgt spid="15">
                                            <p:txEl>
                                              <p:pRg st="0" end="0"/>
                                            </p:txEl>
                                          </p:spTgt>
                                        </p:tgtEl>
                                        <p:attrNameLst>
                                          <p:attrName>style.color</p:attrName>
                                        </p:attrNameLst>
                                      </p:cBhvr>
                                      <p:to>
                                        <p:clrVal>
                                          <a:srgbClr val="FF2F92"/>
                                        </p:clrVal>
                                      </p:to>
                                    </p:set>
                                    <p:set>
                                      <p:cBhvr>
                                        <p:cTn id="95" dur="500" fill="hold"/>
                                        <p:tgtEl>
                                          <p:spTgt spid="15">
                                            <p:txEl>
                                              <p:pRg st="0" end="0"/>
                                            </p:txEl>
                                          </p:spTgt>
                                        </p:tgtEl>
                                        <p:attrNameLst>
                                          <p:attrName>fillcolor</p:attrName>
                                        </p:attrNameLst>
                                      </p:cBhvr>
                                      <p:to>
                                        <p:clrVal>
                                          <a:srgbClr val="FF2F92"/>
                                        </p:clrVal>
                                      </p:to>
                                    </p:set>
                                    <p:set>
                                      <p:cBhvr>
                                        <p:cTn id="96" dur="500" fill="hold"/>
                                        <p:tgtEl>
                                          <p:spTgt spid="15">
                                            <p:txEl>
                                              <p:pRg st="0" end="0"/>
                                            </p:txEl>
                                          </p:spTgt>
                                        </p:tgtEl>
                                        <p:attrNameLst>
                                          <p:attrName>fill.type</p:attrName>
                                        </p:attrNameLst>
                                      </p:cBhvr>
                                      <p:to>
                                        <p:strVal val="solid"/>
                                      </p:to>
                                    </p:set>
                                  </p:childTnLst>
                                </p:cTn>
                              </p:par>
                              <p:par>
                                <p:cTn id="97" presetID="16" presetClass="emph" presetSubtype="0" fill="hold" nodeType="withEffect">
                                  <p:stCondLst>
                                    <p:cond delay="0"/>
                                  </p:stCondLst>
                                  <p:iterate type="lt">
                                    <p:tmPct val="4000"/>
                                  </p:iterate>
                                  <p:childTnLst>
                                    <p:set>
                                      <p:cBhvr override="childStyle">
                                        <p:cTn id="98" dur="500" fill="hold"/>
                                        <p:tgtEl>
                                          <p:spTgt spid="15">
                                            <p:txEl>
                                              <p:pRg st="1" end="1"/>
                                            </p:txEl>
                                          </p:spTgt>
                                        </p:tgtEl>
                                        <p:attrNameLst>
                                          <p:attrName>style.color</p:attrName>
                                        </p:attrNameLst>
                                      </p:cBhvr>
                                      <p:to>
                                        <p:clrVal>
                                          <a:srgbClr val="FF2F92"/>
                                        </p:clrVal>
                                      </p:to>
                                    </p:set>
                                    <p:set>
                                      <p:cBhvr>
                                        <p:cTn id="99" dur="500" fill="hold"/>
                                        <p:tgtEl>
                                          <p:spTgt spid="15">
                                            <p:txEl>
                                              <p:pRg st="1" end="1"/>
                                            </p:txEl>
                                          </p:spTgt>
                                        </p:tgtEl>
                                        <p:attrNameLst>
                                          <p:attrName>fillcolor</p:attrName>
                                        </p:attrNameLst>
                                      </p:cBhvr>
                                      <p:to>
                                        <p:clrVal>
                                          <a:srgbClr val="FF2F92"/>
                                        </p:clrVal>
                                      </p:to>
                                    </p:set>
                                    <p:set>
                                      <p:cBhvr>
                                        <p:cTn id="100" dur="500" fill="hold"/>
                                        <p:tgtEl>
                                          <p:spTgt spid="15">
                                            <p:txEl>
                                              <p:pRg st="1" end="1"/>
                                            </p:txEl>
                                          </p:spTgt>
                                        </p:tgtEl>
                                        <p:attrNameLst>
                                          <p:attrName>fill.type</p:attrName>
                                        </p:attrNameLst>
                                      </p:cBhvr>
                                      <p:to>
                                        <p:strVal val="solid"/>
                                      </p:to>
                                    </p:set>
                                  </p:childTnLst>
                                </p:cTn>
                              </p:par>
                              <p:par>
                                <p:cTn id="101" presetID="16" presetClass="emph" presetSubtype="0" fill="hold" nodeType="withEffect">
                                  <p:stCondLst>
                                    <p:cond delay="0"/>
                                  </p:stCondLst>
                                  <p:iterate type="lt">
                                    <p:tmPct val="4000"/>
                                  </p:iterate>
                                  <p:childTnLst>
                                    <p:set>
                                      <p:cBhvr override="childStyle">
                                        <p:cTn id="102" dur="500" fill="hold"/>
                                        <p:tgtEl>
                                          <p:spTgt spid="15">
                                            <p:txEl>
                                              <p:pRg st="2" end="2"/>
                                            </p:txEl>
                                          </p:spTgt>
                                        </p:tgtEl>
                                        <p:attrNameLst>
                                          <p:attrName>style.color</p:attrName>
                                        </p:attrNameLst>
                                      </p:cBhvr>
                                      <p:to>
                                        <p:clrVal>
                                          <a:srgbClr val="FF2F92"/>
                                        </p:clrVal>
                                      </p:to>
                                    </p:set>
                                    <p:set>
                                      <p:cBhvr>
                                        <p:cTn id="103" dur="500" fill="hold"/>
                                        <p:tgtEl>
                                          <p:spTgt spid="15">
                                            <p:txEl>
                                              <p:pRg st="2" end="2"/>
                                            </p:txEl>
                                          </p:spTgt>
                                        </p:tgtEl>
                                        <p:attrNameLst>
                                          <p:attrName>fillcolor</p:attrName>
                                        </p:attrNameLst>
                                      </p:cBhvr>
                                      <p:to>
                                        <p:clrVal>
                                          <a:srgbClr val="FF2F92"/>
                                        </p:clrVal>
                                      </p:to>
                                    </p:set>
                                    <p:set>
                                      <p:cBhvr>
                                        <p:cTn id="104" dur="500" fill="hold"/>
                                        <p:tgtEl>
                                          <p:spTgt spid="15">
                                            <p:txEl>
                                              <p:pRg st="2" end="2"/>
                                            </p:txEl>
                                          </p:spTgt>
                                        </p:tgtEl>
                                        <p:attrNameLst>
                                          <p:attrName>fill.type</p:attrName>
                                        </p:attrNameLst>
                                      </p:cBhvr>
                                      <p:to>
                                        <p:strVal val="solid"/>
                                      </p:to>
                                    </p:set>
                                  </p:childTnLst>
                                </p:cTn>
                              </p:par>
                              <p:par>
                                <p:cTn id="105" presetID="16" presetClass="emph" presetSubtype="0" fill="hold" nodeType="withEffect">
                                  <p:stCondLst>
                                    <p:cond delay="0"/>
                                  </p:stCondLst>
                                  <p:iterate type="lt">
                                    <p:tmPct val="4000"/>
                                  </p:iterate>
                                  <p:childTnLst>
                                    <p:set>
                                      <p:cBhvr override="childStyle">
                                        <p:cTn id="106" dur="500" fill="hold"/>
                                        <p:tgtEl>
                                          <p:spTgt spid="15">
                                            <p:txEl>
                                              <p:pRg st="3" end="3"/>
                                            </p:txEl>
                                          </p:spTgt>
                                        </p:tgtEl>
                                        <p:attrNameLst>
                                          <p:attrName>style.color</p:attrName>
                                        </p:attrNameLst>
                                      </p:cBhvr>
                                      <p:to>
                                        <p:clrVal>
                                          <a:srgbClr val="FF2F92"/>
                                        </p:clrVal>
                                      </p:to>
                                    </p:set>
                                    <p:set>
                                      <p:cBhvr>
                                        <p:cTn id="107" dur="500" fill="hold"/>
                                        <p:tgtEl>
                                          <p:spTgt spid="15">
                                            <p:txEl>
                                              <p:pRg st="3" end="3"/>
                                            </p:txEl>
                                          </p:spTgt>
                                        </p:tgtEl>
                                        <p:attrNameLst>
                                          <p:attrName>fillcolor</p:attrName>
                                        </p:attrNameLst>
                                      </p:cBhvr>
                                      <p:to>
                                        <p:clrVal>
                                          <a:srgbClr val="FF2F92"/>
                                        </p:clrVal>
                                      </p:to>
                                    </p:set>
                                    <p:set>
                                      <p:cBhvr>
                                        <p:cTn id="108" dur="500" fill="hold"/>
                                        <p:tgtEl>
                                          <p:spTgt spid="15">
                                            <p:txEl>
                                              <p:pRg st="3" end="3"/>
                                            </p:txEl>
                                          </p:spTgt>
                                        </p:tgtEl>
                                        <p:attrNameLst>
                                          <p:attrName>fill.type</p:attrName>
                                        </p:attrNameLst>
                                      </p:cBhvr>
                                      <p:to>
                                        <p:strVal val="solid"/>
                                      </p:to>
                                    </p:set>
                                  </p:childTnLst>
                                </p:cTn>
                              </p:par>
                              <p:par>
                                <p:cTn id="109" presetID="16" presetClass="emph" presetSubtype="0" fill="hold" nodeType="withEffect">
                                  <p:stCondLst>
                                    <p:cond delay="0"/>
                                  </p:stCondLst>
                                  <p:iterate type="lt">
                                    <p:tmPct val="4000"/>
                                  </p:iterate>
                                  <p:childTnLst>
                                    <p:set>
                                      <p:cBhvr override="childStyle">
                                        <p:cTn id="110" dur="500" fill="hold"/>
                                        <p:tgtEl>
                                          <p:spTgt spid="15">
                                            <p:txEl>
                                              <p:pRg st="4" end="4"/>
                                            </p:txEl>
                                          </p:spTgt>
                                        </p:tgtEl>
                                        <p:attrNameLst>
                                          <p:attrName>style.color</p:attrName>
                                        </p:attrNameLst>
                                      </p:cBhvr>
                                      <p:to>
                                        <p:clrVal>
                                          <a:srgbClr val="FF2F92"/>
                                        </p:clrVal>
                                      </p:to>
                                    </p:set>
                                    <p:set>
                                      <p:cBhvr>
                                        <p:cTn id="111" dur="500" fill="hold"/>
                                        <p:tgtEl>
                                          <p:spTgt spid="15">
                                            <p:txEl>
                                              <p:pRg st="4" end="4"/>
                                            </p:txEl>
                                          </p:spTgt>
                                        </p:tgtEl>
                                        <p:attrNameLst>
                                          <p:attrName>fillcolor</p:attrName>
                                        </p:attrNameLst>
                                      </p:cBhvr>
                                      <p:to>
                                        <p:clrVal>
                                          <a:srgbClr val="FF2F92"/>
                                        </p:clrVal>
                                      </p:to>
                                    </p:set>
                                    <p:set>
                                      <p:cBhvr>
                                        <p:cTn id="112" dur="500" fill="hold"/>
                                        <p:tgtEl>
                                          <p:spTgt spid="15">
                                            <p:txEl>
                                              <p:pRg st="4" end="4"/>
                                            </p:txEl>
                                          </p:spTgt>
                                        </p:tgtEl>
                                        <p:attrNameLst>
                                          <p:attrName>fill.type</p:attrName>
                                        </p:attrNameLst>
                                      </p:cBhvr>
                                      <p:to>
                                        <p:strVal val="solid"/>
                                      </p:to>
                                    </p:set>
                                  </p:childTnLst>
                                </p:cTn>
                              </p:par>
                              <p:par>
                                <p:cTn id="113" presetID="16" presetClass="emph" presetSubtype="0" fill="hold" nodeType="withEffect">
                                  <p:stCondLst>
                                    <p:cond delay="0"/>
                                  </p:stCondLst>
                                  <p:iterate type="lt">
                                    <p:tmPct val="4000"/>
                                  </p:iterate>
                                  <p:childTnLst>
                                    <p:set>
                                      <p:cBhvr override="childStyle">
                                        <p:cTn id="114" dur="500" fill="hold"/>
                                        <p:tgtEl>
                                          <p:spTgt spid="15">
                                            <p:txEl>
                                              <p:pRg st="5" end="5"/>
                                            </p:txEl>
                                          </p:spTgt>
                                        </p:tgtEl>
                                        <p:attrNameLst>
                                          <p:attrName>style.color</p:attrName>
                                        </p:attrNameLst>
                                      </p:cBhvr>
                                      <p:to>
                                        <p:clrVal>
                                          <a:srgbClr val="FF2F92"/>
                                        </p:clrVal>
                                      </p:to>
                                    </p:set>
                                    <p:set>
                                      <p:cBhvr>
                                        <p:cTn id="115" dur="500" fill="hold"/>
                                        <p:tgtEl>
                                          <p:spTgt spid="15">
                                            <p:txEl>
                                              <p:pRg st="5" end="5"/>
                                            </p:txEl>
                                          </p:spTgt>
                                        </p:tgtEl>
                                        <p:attrNameLst>
                                          <p:attrName>fillcolor</p:attrName>
                                        </p:attrNameLst>
                                      </p:cBhvr>
                                      <p:to>
                                        <p:clrVal>
                                          <a:srgbClr val="FF2F92"/>
                                        </p:clrVal>
                                      </p:to>
                                    </p:set>
                                    <p:set>
                                      <p:cBhvr>
                                        <p:cTn id="116" dur="500" fill="hold"/>
                                        <p:tgtEl>
                                          <p:spTgt spid="15">
                                            <p:txEl>
                                              <p:pRg st="5" end="5"/>
                                            </p:txEl>
                                          </p:spTgt>
                                        </p:tgtEl>
                                        <p:attrNameLst>
                                          <p:attrName>fill.type</p:attrName>
                                        </p:attrNameLst>
                                      </p:cBhvr>
                                      <p:to>
                                        <p:strVal val="solid"/>
                                      </p:to>
                                    </p:set>
                                  </p:childTnLst>
                                </p:cTn>
                              </p:par>
                              <p:par>
                                <p:cTn id="117" presetID="16" presetClass="emph" presetSubtype="0" fill="hold" nodeType="withEffect">
                                  <p:stCondLst>
                                    <p:cond delay="0"/>
                                  </p:stCondLst>
                                  <p:iterate type="lt">
                                    <p:tmPct val="4000"/>
                                  </p:iterate>
                                  <p:childTnLst>
                                    <p:set>
                                      <p:cBhvr override="childStyle">
                                        <p:cTn id="118" dur="500" fill="hold"/>
                                        <p:tgtEl>
                                          <p:spTgt spid="15">
                                            <p:txEl>
                                              <p:pRg st="6" end="6"/>
                                            </p:txEl>
                                          </p:spTgt>
                                        </p:tgtEl>
                                        <p:attrNameLst>
                                          <p:attrName>style.color</p:attrName>
                                        </p:attrNameLst>
                                      </p:cBhvr>
                                      <p:to>
                                        <p:clrVal>
                                          <a:srgbClr val="FF2F92"/>
                                        </p:clrVal>
                                      </p:to>
                                    </p:set>
                                    <p:set>
                                      <p:cBhvr>
                                        <p:cTn id="119" dur="500" fill="hold"/>
                                        <p:tgtEl>
                                          <p:spTgt spid="15">
                                            <p:txEl>
                                              <p:pRg st="6" end="6"/>
                                            </p:txEl>
                                          </p:spTgt>
                                        </p:tgtEl>
                                        <p:attrNameLst>
                                          <p:attrName>fillcolor</p:attrName>
                                        </p:attrNameLst>
                                      </p:cBhvr>
                                      <p:to>
                                        <p:clrVal>
                                          <a:srgbClr val="FF2F92"/>
                                        </p:clrVal>
                                      </p:to>
                                    </p:set>
                                    <p:set>
                                      <p:cBhvr>
                                        <p:cTn id="120" dur="500" fill="hold"/>
                                        <p:tgtEl>
                                          <p:spTgt spid="15">
                                            <p:txEl>
                                              <p:pRg st="6" end="6"/>
                                            </p:txEl>
                                          </p:spTgt>
                                        </p:tgtEl>
                                        <p:attrNameLst>
                                          <p:attrName>fill.type</p:attrName>
                                        </p:attrNameLst>
                                      </p:cBhvr>
                                      <p:to>
                                        <p:strVal val="solid"/>
                                      </p:to>
                                    </p:set>
                                  </p:childTnLst>
                                </p:cTn>
                              </p:par>
                              <p:par>
                                <p:cTn id="121" presetID="16" presetClass="emph" presetSubtype="0" fill="hold" nodeType="withEffect">
                                  <p:stCondLst>
                                    <p:cond delay="0"/>
                                  </p:stCondLst>
                                  <p:iterate type="lt">
                                    <p:tmPct val="4000"/>
                                  </p:iterate>
                                  <p:childTnLst>
                                    <p:set>
                                      <p:cBhvr override="childStyle">
                                        <p:cTn id="122" dur="500" fill="hold"/>
                                        <p:tgtEl>
                                          <p:spTgt spid="15">
                                            <p:txEl>
                                              <p:pRg st="8" end="8"/>
                                            </p:txEl>
                                          </p:spTgt>
                                        </p:tgtEl>
                                        <p:attrNameLst>
                                          <p:attrName>style.color</p:attrName>
                                        </p:attrNameLst>
                                      </p:cBhvr>
                                      <p:to>
                                        <p:clrVal>
                                          <a:srgbClr val="FF2F92"/>
                                        </p:clrVal>
                                      </p:to>
                                    </p:set>
                                    <p:set>
                                      <p:cBhvr>
                                        <p:cTn id="123" dur="500" fill="hold"/>
                                        <p:tgtEl>
                                          <p:spTgt spid="15">
                                            <p:txEl>
                                              <p:pRg st="8" end="8"/>
                                            </p:txEl>
                                          </p:spTgt>
                                        </p:tgtEl>
                                        <p:attrNameLst>
                                          <p:attrName>fillcolor</p:attrName>
                                        </p:attrNameLst>
                                      </p:cBhvr>
                                      <p:to>
                                        <p:clrVal>
                                          <a:srgbClr val="FF2F92"/>
                                        </p:clrVal>
                                      </p:to>
                                    </p:set>
                                    <p:set>
                                      <p:cBhvr>
                                        <p:cTn id="124" dur="500" fill="hold"/>
                                        <p:tgtEl>
                                          <p:spTgt spid="15">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C03E57-1662-3C4C-A3E0-764C3E5EC2E0}"/>
              </a:ext>
            </a:extLst>
          </p:cNvPr>
          <p:cNvPicPr>
            <a:picLocks noChangeAspect="1"/>
          </p:cNvPicPr>
          <p:nvPr/>
        </p:nvPicPr>
        <p:blipFill>
          <a:blip r:embed="rId2"/>
          <a:stretch>
            <a:fillRect/>
          </a:stretch>
        </p:blipFill>
        <p:spPr>
          <a:xfrm>
            <a:off x="1814974" y="0"/>
            <a:ext cx="8565225" cy="6421686"/>
          </a:xfrm>
          <a:prstGeom prst="rect">
            <a:avLst/>
          </a:prstGeom>
        </p:spPr>
      </p:pic>
    </p:spTree>
    <p:extLst>
      <p:ext uri="{BB962C8B-B14F-4D97-AF65-F5344CB8AC3E}">
        <p14:creationId xmlns:p14="http://schemas.microsoft.com/office/powerpoint/2010/main" val="4022512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7FB377-8478-194A-8295-48EB6853AEEC}"/>
              </a:ext>
            </a:extLst>
          </p:cNvPr>
          <p:cNvSpPr>
            <a:spLocks noGrp="1"/>
          </p:cNvSpPr>
          <p:nvPr>
            <p:ph type="body" sz="quarter" idx="10"/>
          </p:nvPr>
        </p:nvSpPr>
        <p:spPr>
          <a:xfrm>
            <a:off x="504987" y="872102"/>
            <a:ext cx="11185200" cy="4076054"/>
          </a:xfrm>
        </p:spPr>
        <p:txBody>
          <a:bodyPr>
            <a:normAutofit/>
          </a:bodyPr>
          <a:lstStyle/>
          <a:p>
            <a:pPr>
              <a:lnSpc>
                <a:spcPct val="120000"/>
              </a:lnSpc>
            </a:pPr>
            <a:r>
              <a:rPr lang="en-US" sz="3600" b="0" dirty="0">
                <a:latin typeface="Courier New" panose="02070309020205020404" pitchFamily="49" charset="0"/>
                <a:cs typeface="Courier New" panose="02070309020205020404" pitchFamily="49" charset="0"/>
              </a:rPr>
              <a:t>“Open source is an intellectual property destroyer. I can't imagine something that could be worse than this for the software business and the intellectual-property business”</a:t>
            </a:r>
          </a:p>
          <a:p>
            <a:pPr algn="r">
              <a:lnSpc>
                <a:spcPct val="120000"/>
              </a:lnSpc>
            </a:pPr>
            <a:r>
              <a:rPr lang="en-US" sz="2400" b="0" dirty="0">
                <a:solidFill>
                  <a:schemeClr val="tx2">
                    <a:lumMod val="75000"/>
                  </a:schemeClr>
                </a:solidFill>
                <a:latin typeface="Courier New" panose="02070309020205020404" pitchFamily="49" charset="0"/>
                <a:cs typeface="Courier New" panose="02070309020205020404" pitchFamily="49" charset="0"/>
              </a:rPr>
              <a:t>— Jim Allchin, Microsoft, 2001</a:t>
            </a:r>
          </a:p>
        </p:txBody>
      </p:sp>
      <p:pic>
        <p:nvPicPr>
          <p:cNvPr id="7" name="Picture 6">
            <a:extLst>
              <a:ext uri="{FF2B5EF4-FFF2-40B4-BE49-F238E27FC236}">
                <a16:creationId xmlns:a16="http://schemas.microsoft.com/office/drawing/2014/main" id="{AFE2544C-9668-2D4B-B488-7548DC10E811}"/>
              </a:ext>
            </a:extLst>
          </p:cNvPr>
          <p:cNvPicPr>
            <a:picLocks noChangeAspect="1"/>
          </p:cNvPicPr>
          <p:nvPr/>
        </p:nvPicPr>
        <p:blipFill>
          <a:blip r:embed="rId3"/>
          <a:stretch>
            <a:fillRect/>
          </a:stretch>
        </p:blipFill>
        <p:spPr>
          <a:xfrm>
            <a:off x="1079752" y="4391776"/>
            <a:ext cx="2404639" cy="2107770"/>
          </a:xfrm>
          <a:prstGeom prst="rect">
            <a:avLst/>
          </a:prstGeom>
        </p:spPr>
      </p:pic>
    </p:spTree>
    <p:extLst>
      <p:ext uri="{BB962C8B-B14F-4D97-AF65-F5344CB8AC3E}">
        <p14:creationId xmlns:p14="http://schemas.microsoft.com/office/powerpoint/2010/main" val="315497103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 2018 16x9 white">
  <a:themeElements>
    <a:clrScheme name="SAP_colors_2018">
      <a:dk1>
        <a:srgbClr val="000000"/>
      </a:dk1>
      <a:lt1>
        <a:srgbClr val="FFFFFF"/>
      </a:lt1>
      <a:dk2>
        <a:srgbClr val="999999"/>
      </a:dk2>
      <a:lt2>
        <a:srgbClr val="CCCCCC"/>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6F662C14-3A8D-42C2-9281-86CB444CEA64}"/>
    </a:ext>
  </a:extLst>
</a:theme>
</file>

<file path=ppt/theme/theme2.xml><?xml version="1.0" encoding="utf-8"?>
<a:theme xmlns:a="http://schemas.openxmlformats.org/drawingml/2006/main" name="SAP 2018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8BC5D831-990A-4A50-B7A6-ACEA64288C30}" vid="{769C5977-7716-4400-9EE1-7BBD0E3F828F}"/>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4D5BE76BB6EB40911F4ABC5204C1B4" ma:contentTypeVersion="10" ma:contentTypeDescription="Create a new document." ma:contentTypeScope="" ma:versionID="0c4ea87da9f438dbc54fd17efcea8890">
  <xsd:schema xmlns:xsd="http://www.w3.org/2001/XMLSchema" xmlns:xs="http://www.w3.org/2001/XMLSchema" xmlns:p="http://schemas.microsoft.com/office/2006/metadata/properties" xmlns:ns2="5d5a7a77-3007-4b9e-8f1e-af6f166e474d" xmlns:ns3="a2003b90-2c61-4dcf-b0a2-60ed28592726" targetNamespace="http://schemas.microsoft.com/office/2006/metadata/properties" ma:root="true" ma:fieldsID="68c18c4e3523199daa938179c2eb8bcc" ns2:_="" ns3:_="">
    <xsd:import namespace="5d5a7a77-3007-4b9e-8f1e-af6f166e474d"/>
    <xsd:import namespace="a2003b90-2c61-4dcf-b0a2-60ed2859272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5a7a77-3007-4b9e-8f1e-af6f166e4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03b90-2c61-4dcf-b0a2-60ed2859272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3BEF66-04CF-44C4-BB98-65F40D9B02F0}"/>
</file>

<file path=customXml/itemProps2.xml><?xml version="1.0" encoding="utf-8"?>
<ds:datastoreItem xmlns:ds="http://schemas.openxmlformats.org/officeDocument/2006/customXml" ds:itemID="{84F0341F-9155-45EC-8502-6E7D17B777F6}"/>
</file>

<file path=customXml/itemProps3.xml><?xml version="1.0" encoding="utf-8"?>
<ds:datastoreItem xmlns:ds="http://schemas.openxmlformats.org/officeDocument/2006/customXml" ds:itemID="{A2DB7683-5B7D-4006-B571-9AA15DCCBE61}"/>
</file>

<file path=docProps/app.xml><?xml version="1.0" encoding="utf-8"?>
<Properties xmlns="http://schemas.openxmlformats.org/officeDocument/2006/extended-properties" xmlns:vt="http://schemas.openxmlformats.org/officeDocument/2006/docPropsVTypes">
  <Template>SAP 2018 16x9 white</Template>
  <TotalTime>7917</TotalTime>
  <Words>3587</Words>
  <Application>Microsoft Macintosh PowerPoint</Application>
  <PresentationFormat>Custom</PresentationFormat>
  <Paragraphs>649</Paragraphs>
  <Slides>39</Slides>
  <Notes>17</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Courier New</vt:lpstr>
      <vt:lpstr>Symbol</vt:lpstr>
      <vt:lpstr>wingdings</vt:lpstr>
      <vt:lpstr>wingdings</vt:lpstr>
      <vt:lpstr>Zapfino</vt:lpstr>
      <vt:lpstr>SAP 2018 16x9 white</vt:lpstr>
      <vt:lpstr>SAP 2018 16x9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Tomnikov, Vadim</dc:creator>
  <cp:keywords>2018/16:9/white</cp:keywords>
  <cp:lastModifiedBy>Tomnikov, Vadim</cp:lastModifiedBy>
  <cp:revision>92</cp:revision>
  <dcterms:created xsi:type="dcterms:W3CDTF">2018-11-26T21:10:38Z</dcterms:created>
  <dcterms:modified xsi:type="dcterms:W3CDTF">2018-12-10T11:26:16Z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0x010100CE4D5BE76BB6EB40911F4ABC5204C1B4</vt:lpwstr>
  </property>
</Properties>
</file>